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74" r:id="rId2"/>
    <p:sldId id="277" r:id="rId3"/>
    <p:sldId id="281" r:id="rId4"/>
    <p:sldId id="282" r:id="rId5"/>
    <p:sldId id="283" r:id="rId6"/>
    <p:sldId id="285" r:id="rId7"/>
    <p:sldId id="296" r:id="rId8"/>
    <p:sldId id="297" r:id="rId9"/>
    <p:sldId id="298" r:id="rId10"/>
    <p:sldId id="276" r:id="rId11"/>
    <p:sldId id="287" r:id="rId12"/>
    <p:sldId id="272" r:id="rId13"/>
    <p:sldId id="300" r:id="rId14"/>
    <p:sldId id="301" r:id="rId15"/>
    <p:sldId id="302" r:id="rId16"/>
    <p:sldId id="303" r:id="rId17"/>
    <p:sldId id="292" r:id="rId18"/>
    <p:sldId id="306" r:id="rId19"/>
    <p:sldId id="305" r:id="rId20"/>
    <p:sldId id="294" r:id="rId21"/>
    <p:sldId id="270" r:id="rId22"/>
    <p:sldId id="308" r:id="rId23"/>
    <p:sldId id="309" r:id="rId24"/>
    <p:sldId id="310" r:id="rId25"/>
    <p:sldId id="26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DBE8"/>
    <a:srgbClr val="8D9196"/>
    <a:srgbClr val="007287"/>
    <a:srgbClr val="10CADF"/>
    <a:srgbClr val="C5C7C4"/>
    <a:srgbClr val="6ACCE0"/>
    <a:srgbClr val="000000"/>
    <a:srgbClr val="FFFFFF"/>
    <a:srgbClr val="D9D9D9"/>
    <a:srgbClr val="F7F6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38"/>
    <p:restoredTop sz="90943" autoAdjust="0"/>
  </p:normalViewPr>
  <p:slideViewPr>
    <p:cSldViewPr snapToGrid="0">
      <p:cViewPr varScale="1">
        <p:scale>
          <a:sx n="128" d="100"/>
          <a:sy n="128" d="100"/>
        </p:scale>
        <p:origin x="19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157FE3-EDBF-4E8A-8151-B0D622192856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6582B6-49F2-4EA1-ABE3-0A2792EE584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55461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150076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012483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959106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168284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899509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77468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372683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785833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02047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20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958766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21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03678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232855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22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050462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23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528950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25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92381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59742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01741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88320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38295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333873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496455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88684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41FB6-848E-D536-BD15-D140B4B179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1B1447-A3C3-7DD7-9EC4-0EBF20CD4B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E1117B-7006-9ECA-78A7-B109AC4C3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382018-6545-3892-AEFB-32DC2C98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50FB7-239E-961D-5695-AA9FAD80A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05910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0833A-4F1F-E454-98DC-5C8002B06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82406F-CE1E-D02E-F6E6-DD218BAA54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A3F9D-C5B7-4EB1-5AB6-6494E632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EFA55-C2AB-DF24-D043-07367AD30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A00E9-1777-0DDF-1FB6-12FC543AE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11229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F5E7D3-E670-3203-5390-EBAC679E49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C7A138-CBBC-EE6E-AB6D-713C662646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D7E29-B333-15EE-257E-EC5F663D0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1FA880-131A-DC0E-5316-1EE461723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DAED06-B809-13CB-904B-F91A8D3D1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00591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709C4-2505-BDC9-9966-FC1444294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C0632-7000-9CC3-5820-FA6083EE4A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EBF79-A525-7047-3C3E-43A801DDB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732B26-D736-334C-D37A-2491E1C94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27160-791A-6E74-D309-26E95A663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08436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4039F-8BB5-6B04-EFD7-C7B4F95DB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6C6962-1A3C-A669-D24D-2F1ECC274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8B10F-0CC6-B2ED-C77C-A40F6ACA4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78316-210C-D786-8356-6F9A6CC7A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4F1B2-6FC7-0E4E-CD02-6F29BE1A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69564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EEF3F-FD05-DAE9-1DD8-1D4385F04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CC7CB-C40A-AB89-7F5D-A60C398E70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CF8584-76C6-C110-6869-64FC361C46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AE5C6D-2FD6-64BE-1D52-F14A14473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5FEF4B-57BD-22CB-218F-4C571B7EB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0C16D7-67A6-71F2-76FD-14FD1192E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9905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050FC-F134-556B-4A10-359C15238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53434-71C2-27D4-3EC1-9AB7B5292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9CDCC8-A4FA-07D8-237B-341FE9076D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0A513A-F657-301B-0981-C122090403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D576FA-C3D5-9DCD-E075-B22F747BA8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AB8D8F-90A6-5969-6ED8-D1FA46E40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88A57F-6C2B-2BF2-5F5D-73BF8FF11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424B07-2E64-C56F-7F8C-A56BA6193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081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D60D0-949E-8AB1-4E21-7C27C4C94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4B4FBA-1681-4084-06D9-DED2E5F31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48DB3-8BB0-BF45-4539-74B9344E3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000C52-6476-14BD-9668-4F47C3003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85712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F532E4-3184-565F-3C13-E57E077DF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843E58-9AA5-7540-03B7-F44712C64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1C009A-6011-9AB9-D1D1-2BE890A25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40628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A7162-ED06-DB69-95B7-4234576AE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5CF79-4291-0B7A-616E-291B80CD9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04DBB5-7694-275D-085D-36415ED14A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8506A2-A020-CFBC-FFFA-A84AC3ED2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98AE3D-A116-1A7C-83DD-C8A742C58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19FA14-4DE9-A21E-6A26-178F91BCF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57834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265F0-F059-06A2-2C15-9C513502E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6CFDCB-1806-F7A6-33EB-8BB9F43A41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75F14D-5FE1-497C-A2C9-5E33E70EAA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EA1C38-8445-4DE7-FB1A-A65CCFCC9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C33CC6-1659-6AB0-3306-46ED68643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97C7AA-AF19-9B04-17A1-103E0A96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91078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82411C-56E0-490D-C6BE-40A5921EE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820857-FD49-31C4-D58C-20EDBA1E6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66CC4-F63C-A584-F3BF-C1E19D3C98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9DF8D-83C1-AADE-AE3B-18F483DD05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57CCC0-EEBA-6C1E-1D17-01EF6086FC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6848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product@lifewave.com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D19D85-84BF-E809-9E19-6FBDF4136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644" y="0"/>
            <a:ext cx="12203288" cy="68643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1CD3EB-6890-C833-AFB2-74DFAD08EB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482" y="1888177"/>
            <a:ext cx="5070561" cy="4501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DEF2854-EC06-5D61-86D3-CFB0C78D7C33}"/>
              </a:ext>
            </a:extLst>
          </p:cNvPr>
          <p:cNvSpPr txBox="1"/>
          <p:nvPr/>
        </p:nvSpPr>
        <p:spPr>
          <a:xfrm>
            <a:off x="6633076" y="2529574"/>
            <a:ext cx="4565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spc="300" dirty="0" err="1">
                <a:solidFill>
                  <a:schemeClr val="bg1"/>
                </a:solidFill>
                <a:effectLst/>
                <a:latin typeface="The Seasons Light" pitchFamily="2" charset="77"/>
              </a:rPr>
              <a:t>Système</a:t>
            </a:r>
            <a:r>
              <a:rPr lang="en-IE" sz="2000" spc="300" dirty="0">
                <a:solidFill>
                  <a:schemeClr val="bg1"/>
                </a:solidFill>
                <a:effectLst/>
                <a:latin typeface="The Seasons Light" pitchFamily="2" charset="77"/>
              </a:rPr>
              <a:t> </a:t>
            </a:r>
            <a:r>
              <a:rPr lang="en-IE" sz="2000" spc="300" dirty="0" err="1">
                <a:solidFill>
                  <a:schemeClr val="bg1"/>
                </a:solidFill>
                <a:effectLst/>
                <a:latin typeface="The Seasons Light" pitchFamily="2" charset="77"/>
              </a:rPr>
              <a:t>régénérant</a:t>
            </a:r>
            <a:r>
              <a:rPr lang="en-IE" sz="2000" spc="300" dirty="0">
                <a:solidFill>
                  <a:schemeClr val="bg1"/>
                </a:solidFill>
                <a:effectLst/>
                <a:latin typeface="The Seasons Light" pitchFamily="2" charset="77"/>
              </a:rPr>
              <a:t> </a:t>
            </a:r>
            <a:r>
              <a:rPr lang="en-IE" sz="2000" spc="300" dirty="0" err="1">
                <a:solidFill>
                  <a:schemeClr val="bg1"/>
                </a:solidFill>
                <a:effectLst/>
                <a:latin typeface="The Seasons Light" pitchFamily="2" charset="77"/>
              </a:rPr>
              <a:t>Alavida</a:t>
            </a:r>
            <a:endParaRPr lang="en-IE" sz="2000" spc="300" dirty="0">
              <a:solidFill>
                <a:schemeClr val="bg1"/>
              </a:solidFill>
              <a:effectLst/>
              <a:latin typeface="The Seasons Light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B7138A-C702-E425-76DD-E7BBCFACCB31}"/>
              </a:ext>
            </a:extLst>
          </p:cNvPr>
          <p:cNvSpPr txBox="1"/>
          <p:nvPr/>
        </p:nvSpPr>
        <p:spPr>
          <a:xfrm>
            <a:off x="6870288" y="3687935"/>
            <a:ext cx="4090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Allier la science et la nature</a:t>
            </a:r>
          </a:p>
          <a:p>
            <a:pPr algn="ctr"/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Améliorer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 la </a:t>
            </a:r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santé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 de </a:t>
            </a:r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votre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peau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 de </a:t>
            </a:r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l’intérieur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vers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l’extérieur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 et vice-versa.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8584F3-3D7A-CFD3-6D96-9EA0A5900A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000" y="5029340"/>
            <a:ext cx="1533525" cy="49568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54CBB09-FDD3-5FF8-54BD-CFBAEBC3625F}"/>
              </a:ext>
            </a:extLst>
          </p:cNvPr>
          <p:cNvSpPr/>
          <p:nvPr/>
        </p:nvSpPr>
        <p:spPr>
          <a:xfrm>
            <a:off x="10540207" y="6456834"/>
            <a:ext cx="1241045" cy="407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109CF3-88E6-D97C-E511-0CF1338AE766}"/>
              </a:ext>
            </a:extLst>
          </p:cNvPr>
          <p:cNvSpPr txBox="1"/>
          <p:nvPr/>
        </p:nvSpPr>
        <p:spPr>
          <a:xfrm>
            <a:off x="10540207" y="6527281"/>
            <a:ext cx="12410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9ADBE8"/>
                </a:solidFill>
                <a:latin typeface="Gotham Medium" pitchFamily="2" charset="0"/>
              </a:rPr>
              <a:t>FRANÇAIS</a:t>
            </a:r>
          </a:p>
        </p:txBody>
      </p:sp>
    </p:spTree>
    <p:extLst>
      <p:ext uri="{BB962C8B-B14F-4D97-AF65-F5344CB8AC3E}">
        <p14:creationId xmlns:p14="http://schemas.microsoft.com/office/powerpoint/2010/main" val="3075099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molecule&#10;&#10;Description automatically generated">
            <a:extLst>
              <a:ext uri="{FF2B5EF4-FFF2-40B4-BE49-F238E27FC236}">
                <a16:creationId xmlns:a16="http://schemas.microsoft.com/office/drawing/2014/main" id="{2109A752-E5D7-F51C-533E-9AD6E15CE4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2281"/>
            <a:ext cx="12245630" cy="43734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65F8E5-EE5B-3383-9815-24FC0EE4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398" y="2209620"/>
            <a:ext cx="5803301" cy="631371"/>
          </a:xfrm>
        </p:spPr>
        <p:txBody>
          <a:bodyPr>
            <a:normAutofit/>
          </a:bodyPr>
          <a:lstStyle/>
          <a:p>
            <a:pPr algn="ctr"/>
            <a:r>
              <a:rPr lang="en-IE" sz="3600" b="1" dirty="0">
                <a:solidFill>
                  <a:srgbClr val="6ACCE0"/>
                </a:solidFill>
                <a:latin typeface="The Seasons" pitchFamily="2" charset="77"/>
              </a:rPr>
              <a:t>La Science </a:t>
            </a:r>
            <a:r>
              <a:rPr lang="en-IE" sz="3600" b="1" dirty="0" err="1">
                <a:solidFill>
                  <a:srgbClr val="6ACCE0"/>
                </a:solidFill>
                <a:latin typeface="The Seasons" pitchFamily="2" charset="77"/>
              </a:rPr>
              <a:t>À</a:t>
            </a:r>
            <a:r>
              <a:rPr lang="en-IE" sz="3600" b="1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IE" sz="3600" b="1" dirty="0" err="1">
                <a:solidFill>
                  <a:srgbClr val="6ACCE0"/>
                </a:solidFill>
                <a:latin typeface="The Seasons" pitchFamily="2" charset="77"/>
              </a:rPr>
              <a:t>L’intérieur</a:t>
            </a:r>
            <a:endParaRPr lang="en-IE" sz="3600" b="1" dirty="0">
              <a:solidFill>
                <a:srgbClr val="6ACCE0"/>
              </a:solidFill>
              <a:latin typeface="The Seasons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316CB-E39F-3E0B-2747-48C68780D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11" y="3045847"/>
            <a:ext cx="4688273" cy="152496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Développé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pour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convenir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à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tous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les types de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peau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, le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système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régénérant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Alavida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applique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une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science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complexe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à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des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ingrédients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dont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l’impact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positif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sur la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santé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et le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teint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a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été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prouvé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.​</a:t>
            </a:r>
            <a:endParaRPr lang="en-GB" sz="1400" dirty="0">
              <a:solidFill>
                <a:srgbClr val="8D9196"/>
              </a:solidFill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048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4E7A2B9-256E-AA29-D40E-5CE03BE673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65F8E5-EE5B-3383-9815-24FC0EE4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7713" y="2745717"/>
            <a:ext cx="7796575" cy="1366566"/>
          </a:xfrm>
        </p:spPr>
        <p:txBody>
          <a:bodyPr>
            <a:normAutofit/>
          </a:bodyPr>
          <a:lstStyle/>
          <a:p>
            <a:pPr algn="ctr"/>
            <a:r>
              <a:rPr lang="en-IE" sz="6000" dirty="0" err="1">
                <a:solidFill>
                  <a:schemeClr val="bg1"/>
                </a:solidFill>
                <a:latin typeface="The Seasons Light" pitchFamily="2" charset="77"/>
              </a:rPr>
              <a:t>Principaux</a:t>
            </a:r>
            <a:r>
              <a:rPr lang="en-IE" sz="6000" dirty="0">
                <a:solidFill>
                  <a:schemeClr val="bg1"/>
                </a:solidFill>
                <a:latin typeface="The Seasons Light" pitchFamily="2" charset="77"/>
              </a:rPr>
              <a:t> </a:t>
            </a:r>
            <a:r>
              <a:rPr lang="en-IE" sz="6000" dirty="0" err="1">
                <a:solidFill>
                  <a:schemeClr val="bg1"/>
                </a:solidFill>
                <a:latin typeface="The Seasons Light" pitchFamily="2" charset="77"/>
              </a:rPr>
              <a:t>ingrédients</a:t>
            </a:r>
            <a:endParaRPr lang="en-IE" sz="6000" dirty="0">
              <a:solidFill>
                <a:schemeClr val="bg1"/>
              </a:solidFill>
              <a:latin typeface="The Seasons Light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DF9CA5-E020-7050-89F9-B00960ABB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322" y="2268637"/>
            <a:ext cx="2729277" cy="24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259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477A1518-7AFD-FEFA-5BCC-B18C5E7CA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251858"/>
            <a:ext cx="12191998" cy="43542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8A9ACC-5F9A-640B-C6C0-8787F60AA9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065" y="6193438"/>
            <a:ext cx="1533525" cy="4956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E9A817-1113-128E-95B8-5BBB0E1C8718}"/>
              </a:ext>
            </a:extLst>
          </p:cNvPr>
          <p:cNvSpPr txBox="1"/>
          <p:nvPr/>
        </p:nvSpPr>
        <p:spPr>
          <a:xfrm>
            <a:off x="944101" y="2035112"/>
            <a:ext cx="48253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6ACCE0"/>
                </a:solidFill>
                <a:latin typeface="The Seasons" pitchFamily="2" charset="77"/>
              </a:rPr>
              <a:t>PEPTIDE DE CUIVRE GHK-Cu</a:t>
            </a:r>
            <a:endParaRPr lang="en-US" sz="2400" dirty="0">
              <a:solidFill>
                <a:srgbClr val="6ACCE0"/>
              </a:solidFill>
              <a:effectLst/>
              <a:latin typeface="The Seasons" pitchFamily="2" charset="77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05" y="596408"/>
            <a:ext cx="6360554" cy="655449"/>
          </a:xfrm>
        </p:spPr>
        <p:txBody>
          <a:bodyPr>
            <a:normAutofit/>
          </a:bodyPr>
          <a:lstStyle/>
          <a:p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Principaux</a:t>
            </a:r>
            <a:r>
              <a:rPr lang="en-IE" sz="3600" dirty="0">
                <a:solidFill>
                  <a:srgbClr val="6ACCE0"/>
                </a:solidFill>
                <a:latin typeface="The Seasons Light" pitchFamily="2" charset="77"/>
              </a:rPr>
              <a:t> </a:t>
            </a:r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ingrédients</a:t>
            </a:r>
            <a:endParaRPr lang="en-IE" sz="3600" dirty="0">
              <a:solidFill>
                <a:srgbClr val="6ACCE0"/>
              </a:solidFill>
              <a:latin typeface="The Seasons Light" pitchFamily="2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F31046-FE50-B4CA-A825-A0F2B567F800}"/>
              </a:ext>
            </a:extLst>
          </p:cNvPr>
          <p:cNvSpPr/>
          <p:nvPr/>
        </p:nvSpPr>
        <p:spPr>
          <a:xfrm>
            <a:off x="637405" y="2035112"/>
            <a:ext cx="45719" cy="2667265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0D2650-1DB6-4128-F075-81F72E14B075}"/>
              </a:ext>
            </a:extLst>
          </p:cNvPr>
          <p:cNvSpPr txBox="1"/>
          <p:nvPr/>
        </p:nvSpPr>
        <p:spPr>
          <a:xfrm>
            <a:off x="944101" y="2676288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Bienfait Principal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02E00A-A7E0-AE40-A3C3-F5D13F4600C2}"/>
              </a:ext>
            </a:extLst>
          </p:cNvPr>
          <p:cNvSpPr txBox="1"/>
          <p:nvPr/>
        </p:nvSpPr>
        <p:spPr>
          <a:xfrm>
            <a:off x="944101" y="3101939"/>
            <a:ext cx="5540189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Ce peptide de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cuivre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,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naturellement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présent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dans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l’organisme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,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est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connu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pour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soutenir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le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collagène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et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l’élastine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. Le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collagène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et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l’élastine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sont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des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protéines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essentielles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qui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conservent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l’apparence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ferme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et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jeune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de la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peau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, et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l’ajout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de GHK-Cu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à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la crème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revitalisante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pour les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yeux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Alavida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pourrait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aider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à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augmenter les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quantités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de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ces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protéines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et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à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réduire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l’apparition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de rides et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ridules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40D4E3E-3FC2-CD15-561C-BC788FE109FF}"/>
              </a:ext>
            </a:extLst>
          </p:cNvPr>
          <p:cNvSpPr/>
          <p:nvPr/>
        </p:nvSpPr>
        <p:spPr>
          <a:xfrm>
            <a:off x="5201641" y="1892019"/>
            <a:ext cx="713226" cy="713226"/>
          </a:xfrm>
          <a:prstGeom prst="ellipse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white line drawing of a eye and a box&#10;&#10;Description automatically generated">
            <a:extLst>
              <a:ext uri="{FF2B5EF4-FFF2-40B4-BE49-F238E27FC236}">
                <a16:creationId xmlns:a16="http://schemas.microsoft.com/office/drawing/2014/main" id="{6C0D1EAA-9EB7-2F6E-0978-8371C071EA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775" y="2072153"/>
            <a:ext cx="352957" cy="35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39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D25B06-4B58-F090-5F88-372628B74549}"/>
              </a:ext>
            </a:extLst>
          </p:cNvPr>
          <p:cNvSpPr/>
          <p:nvPr/>
        </p:nvSpPr>
        <p:spPr>
          <a:xfrm>
            <a:off x="1" y="1251856"/>
            <a:ext cx="12191999" cy="5606144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05" y="596408"/>
            <a:ext cx="6464125" cy="655448"/>
          </a:xfrm>
        </p:spPr>
        <p:txBody>
          <a:bodyPr>
            <a:normAutofit/>
          </a:bodyPr>
          <a:lstStyle/>
          <a:p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Principaux</a:t>
            </a:r>
            <a:r>
              <a:rPr lang="en-IE" sz="3600" dirty="0">
                <a:solidFill>
                  <a:srgbClr val="6ACCE0"/>
                </a:solidFill>
                <a:latin typeface="The Seasons Light" pitchFamily="2" charset="77"/>
              </a:rPr>
              <a:t> </a:t>
            </a:r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ingrédients</a:t>
            </a:r>
            <a:endParaRPr lang="en-IE" sz="3600" dirty="0">
              <a:solidFill>
                <a:srgbClr val="6ACCE0"/>
              </a:solidFill>
              <a:latin typeface="The Seasons Light" pitchFamily="2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F31046-FE50-B4CA-A825-A0F2B567F800}"/>
              </a:ext>
            </a:extLst>
          </p:cNvPr>
          <p:cNvSpPr/>
          <p:nvPr/>
        </p:nvSpPr>
        <p:spPr>
          <a:xfrm>
            <a:off x="637405" y="3840539"/>
            <a:ext cx="45719" cy="1050834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pic>
        <p:nvPicPr>
          <p:cNvPr id="17" name="Picture 16" descr="A white line drawing of a eye and a box&#10;&#10;Description automatically generated">
            <a:extLst>
              <a:ext uri="{FF2B5EF4-FFF2-40B4-BE49-F238E27FC236}">
                <a16:creationId xmlns:a16="http://schemas.microsoft.com/office/drawing/2014/main" id="{6C0D1EAA-9EB7-2F6E-0978-8371C071EA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03" y="1075378"/>
            <a:ext cx="352957" cy="3529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3B9DDC-646A-34AA-DFBD-733B3D19B516}"/>
              </a:ext>
            </a:extLst>
          </p:cNvPr>
          <p:cNvSpPr txBox="1"/>
          <p:nvPr/>
        </p:nvSpPr>
        <p:spPr>
          <a:xfrm>
            <a:off x="828354" y="3849382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Huile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de micro-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algues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9DABAF-82C7-7B40-69BE-082782E17D16}"/>
              </a:ext>
            </a:extLst>
          </p:cNvPr>
          <p:cNvSpPr txBox="1"/>
          <p:nvPr/>
        </p:nvSpPr>
        <p:spPr>
          <a:xfrm>
            <a:off x="6586602" y="3849382"/>
            <a:ext cx="3426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Huile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d’onagre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7E3C01-CF61-A9EB-BDC9-3BD853D22DEF}"/>
              </a:ext>
            </a:extLst>
          </p:cNvPr>
          <p:cNvSpPr txBox="1"/>
          <p:nvPr/>
        </p:nvSpPr>
        <p:spPr>
          <a:xfrm>
            <a:off x="828354" y="4273475"/>
            <a:ext cx="4825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Une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forme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naturelle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d’algue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riche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en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DHA.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87AB55-DFCC-C459-4BD4-10D0BF1EFC88}"/>
              </a:ext>
            </a:extLst>
          </p:cNvPr>
          <p:cNvSpPr txBox="1"/>
          <p:nvPr/>
        </p:nvSpPr>
        <p:spPr>
          <a:xfrm>
            <a:off x="6586602" y="4273475"/>
            <a:ext cx="45037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Contient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de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l’acide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gamma-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linolénique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(AGL) et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d’autres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acides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gras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polyinsaturés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4E6151-DD1A-ED89-9090-27F6EFD03767}"/>
              </a:ext>
            </a:extLst>
          </p:cNvPr>
          <p:cNvSpPr/>
          <p:nvPr/>
        </p:nvSpPr>
        <p:spPr>
          <a:xfrm>
            <a:off x="637405" y="3864616"/>
            <a:ext cx="45719" cy="1980599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AA5AA-5EB1-4DBA-AB84-7E8D4002066E}"/>
              </a:ext>
            </a:extLst>
          </p:cNvPr>
          <p:cNvSpPr txBox="1"/>
          <p:nvPr/>
        </p:nvSpPr>
        <p:spPr>
          <a:xfrm>
            <a:off x="828354" y="4775356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Bienfait Principal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D1A4A3-2F15-FFEC-82EE-06282CE123BC}"/>
              </a:ext>
            </a:extLst>
          </p:cNvPr>
          <p:cNvSpPr txBox="1"/>
          <p:nvPr/>
        </p:nvSpPr>
        <p:spPr>
          <a:xfrm>
            <a:off x="828354" y="5201007"/>
            <a:ext cx="4825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Cela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permet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d’augmenter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considérablement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l’hydratation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de la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peau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4700C7-AA95-EDF4-1D63-C9415F69DB28}"/>
              </a:ext>
            </a:extLst>
          </p:cNvPr>
          <p:cNvSpPr txBox="1"/>
          <p:nvPr/>
        </p:nvSpPr>
        <p:spPr>
          <a:xfrm>
            <a:off x="6586602" y="4891373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Bienfait Principal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4605F5-7FC5-6151-B30E-5E33BB5E6103}"/>
              </a:ext>
            </a:extLst>
          </p:cNvPr>
          <p:cNvSpPr txBox="1"/>
          <p:nvPr/>
        </p:nvSpPr>
        <p:spPr>
          <a:xfrm>
            <a:off x="6586602" y="5317024"/>
            <a:ext cx="4825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Hydratation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en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profondeur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des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peaux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sèches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,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irritées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ou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gercées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5653119-BD8F-26F5-A8AE-3321C863141A}"/>
              </a:ext>
            </a:extLst>
          </p:cNvPr>
          <p:cNvSpPr/>
          <p:nvPr/>
        </p:nvSpPr>
        <p:spPr>
          <a:xfrm>
            <a:off x="6377805" y="3864616"/>
            <a:ext cx="45719" cy="1980599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DD39E0C-E336-7B8D-5154-B84B92B7743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6" r="16706"/>
          <a:stretch/>
        </p:blipFill>
        <p:spPr>
          <a:xfrm>
            <a:off x="637405" y="1798442"/>
            <a:ext cx="1800000" cy="1800000"/>
          </a:xfrm>
          <a:prstGeom prst="ellipse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4D50343-7EFE-8DF6-72DF-8CAD14ECC86B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6" r="18706"/>
          <a:stretch/>
        </p:blipFill>
        <p:spPr>
          <a:xfrm>
            <a:off x="6377805" y="1798442"/>
            <a:ext cx="1800000" cy="1800000"/>
          </a:xfrm>
          <a:prstGeom prst="ellipse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3BC2D9A-14AC-C751-91E8-088D47CC4A11}"/>
              </a:ext>
            </a:extLst>
          </p:cNvPr>
          <p:cNvGrpSpPr/>
          <p:nvPr/>
        </p:nvGrpSpPr>
        <p:grpSpPr>
          <a:xfrm>
            <a:off x="2221276" y="2341829"/>
            <a:ext cx="2250360" cy="713226"/>
            <a:chOff x="551545" y="949028"/>
            <a:chExt cx="4638073" cy="1469985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221047C-FDCB-D202-1CE3-8754AA406CCE}"/>
                </a:ext>
              </a:extLst>
            </p:cNvPr>
            <p:cNvSpPr/>
            <p:nvPr/>
          </p:nvSpPr>
          <p:spPr>
            <a:xfrm>
              <a:off x="551545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11B4BF73-95EE-27FF-A090-7DB998349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808" y="1320291"/>
              <a:ext cx="727458" cy="727458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A1A3301-EAB6-DF44-E8AF-8F8C26A2BA3E}"/>
                </a:ext>
              </a:extLst>
            </p:cNvPr>
            <p:cNvSpPr/>
            <p:nvPr/>
          </p:nvSpPr>
          <p:spPr>
            <a:xfrm>
              <a:off x="2135589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2EF4DFD-3BB6-9A9B-3E31-A2B985B9F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86855" y="1235018"/>
              <a:ext cx="898003" cy="898003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2EC348B-FB04-0DC6-84B5-CBD76B5A42E5}"/>
                </a:ext>
              </a:extLst>
            </p:cNvPr>
            <p:cNvSpPr/>
            <p:nvPr/>
          </p:nvSpPr>
          <p:spPr>
            <a:xfrm>
              <a:off x="3719633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6F87750-5D86-1B0F-D45A-989AFA41F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70899" y="1235018"/>
              <a:ext cx="898003" cy="898003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DFF1437-2EC1-A9A6-C25D-D383A1501F11}"/>
              </a:ext>
            </a:extLst>
          </p:cNvPr>
          <p:cNvGrpSpPr/>
          <p:nvPr/>
        </p:nvGrpSpPr>
        <p:grpSpPr>
          <a:xfrm>
            <a:off x="8022636" y="2341829"/>
            <a:ext cx="2250360" cy="713226"/>
            <a:chOff x="551545" y="949028"/>
            <a:chExt cx="4638073" cy="1469985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F66797E-2292-CC49-2F55-5A7300385771}"/>
                </a:ext>
              </a:extLst>
            </p:cNvPr>
            <p:cNvSpPr/>
            <p:nvPr/>
          </p:nvSpPr>
          <p:spPr>
            <a:xfrm>
              <a:off x="551545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A96010BD-14AF-495D-3F70-B231454C3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808" y="1320291"/>
              <a:ext cx="727458" cy="727458"/>
            </a:xfrm>
            <a:prstGeom prst="rect">
              <a:avLst/>
            </a:prstGeom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982E5F3-E278-9841-C137-CFB43F24CF12}"/>
                </a:ext>
              </a:extLst>
            </p:cNvPr>
            <p:cNvSpPr/>
            <p:nvPr/>
          </p:nvSpPr>
          <p:spPr>
            <a:xfrm>
              <a:off x="2135589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093FA77-FD1D-1489-4BFC-BB92693DE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86855" y="1235018"/>
              <a:ext cx="898003" cy="898003"/>
            </a:xfrm>
            <a:prstGeom prst="rect">
              <a:avLst/>
            </a:prstGeom>
          </p:spPr>
        </p:pic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B762602-397D-3257-6739-5D85D4C8766B}"/>
                </a:ext>
              </a:extLst>
            </p:cNvPr>
            <p:cNvSpPr/>
            <p:nvPr/>
          </p:nvSpPr>
          <p:spPr>
            <a:xfrm>
              <a:off x="3719633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4E5538F0-1EFE-70F3-3131-CBA85325D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70899" y="1235018"/>
              <a:ext cx="898003" cy="8980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1956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D25B06-4B58-F090-5F88-372628B74549}"/>
              </a:ext>
            </a:extLst>
          </p:cNvPr>
          <p:cNvSpPr/>
          <p:nvPr/>
        </p:nvSpPr>
        <p:spPr>
          <a:xfrm>
            <a:off x="1" y="1251855"/>
            <a:ext cx="12191999" cy="5606145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05" y="596408"/>
            <a:ext cx="6706721" cy="655447"/>
          </a:xfrm>
        </p:spPr>
        <p:txBody>
          <a:bodyPr>
            <a:normAutofit/>
          </a:bodyPr>
          <a:lstStyle/>
          <a:p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Principaux</a:t>
            </a:r>
            <a:r>
              <a:rPr lang="en-IE" sz="3600" dirty="0">
                <a:solidFill>
                  <a:srgbClr val="6ACCE0"/>
                </a:solidFill>
                <a:latin typeface="The Seasons Light" pitchFamily="2" charset="77"/>
              </a:rPr>
              <a:t> </a:t>
            </a:r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ingrédients</a:t>
            </a:r>
            <a:endParaRPr lang="en-IE" sz="3600" dirty="0">
              <a:solidFill>
                <a:srgbClr val="6ACCE0"/>
              </a:solidFill>
              <a:latin typeface="The Seasons Ligh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B9DDC-646A-34AA-DFBD-733B3D19B516}"/>
              </a:ext>
            </a:extLst>
          </p:cNvPr>
          <p:cNvSpPr txBox="1"/>
          <p:nvPr/>
        </p:nvSpPr>
        <p:spPr>
          <a:xfrm>
            <a:off x="828354" y="3849382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Peptides de lait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9DABAF-82C7-7B40-69BE-082782E17D16}"/>
              </a:ext>
            </a:extLst>
          </p:cNvPr>
          <p:cNvSpPr txBox="1"/>
          <p:nvPr/>
        </p:nvSpPr>
        <p:spPr>
          <a:xfrm>
            <a:off x="6586601" y="3849382"/>
            <a:ext cx="48253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Huile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de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graines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de Macadamia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7E3C01-CF61-A9EB-BDC9-3BD853D22DEF}"/>
              </a:ext>
            </a:extLst>
          </p:cNvPr>
          <p:cNvSpPr txBox="1"/>
          <p:nvPr/>
        </p:nvSpPr>
        <p:spPr>
          <a:xfrm>
            <a:off x="828354" y="4273475"/>
            <a:ext cx="4825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Naturellement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issu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du lait sous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sa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forme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bio-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activée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et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stabilisée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 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87AB55-DFCC-C459-4BD4-10D0BF1EFC88}"/>
              </a:ext>
            </a:extLst>
          </p:cNvPr>
          <p:cNvSpPr txBox="1"/>
          <p:nvPr/>
        </p:nvSpPr>
        <p:spPr>
          <a:xfrm>
            <a:off x="6586601" y="4273475"/>
            <a:ext cx="45916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Huile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extraite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de la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noix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du Macadamia.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AA5AA-5EB1-4DBA-AB84-7E8D4002066E}"/>
              </a:ext>
            </a:extLst>
          </p:cNvPr>
          <p:cNvSpPr txBox="1"/>
          <p:nvPr/>
        </p:nvSpPr>
        <p:spPr>
          <a:xfrm>
            <a:off x="828354" y="4891373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Bienfait Principal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D1A4A3-2F15-FFEC-82EE-06282CE123BC}"/>
              </a:ext>
            </a:extLst>
          </p:cNvPr>
          <p:cNvSpPr txBox="1"/>
          <p:nvPr/>
        </p:nvSpPr>
        <p:spPr>
          <a:xfrm>
            <a:off x="828354" y="5317024"/>
            <a:ext cx="4825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Réduire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l’apparence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des rides et des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ridules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et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améliorer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la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fermeté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de la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peau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4700C7-AA95-EDF4-1D63-C9415F69DB28}"/>
              </a:ext>
            </a:extLst>
          </p:cNvPr>
          <p:cNvSpPr txBox="1"/>
          <p:nvPr/>
        </p:nvSpPr>
        <p:spPr>
          <a:xfrm>
            <a:off x="6586602" y="4891373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Bienfait Principal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4605F5-7FC5-6151-B30E-5E33BB5E6103}"/>
              </a:ext>
            </a:extLst>
          </p:cNvPr>
          <p:cNvSpPr txBox="1"/>
          <p:nvPr/>
        </p:nvSpPr>
        <p:spPr>
          <a:xfrm>
            <a:off x="6586602" y="5317024"/>
            <a:ext cx="4825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Elle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ressemble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beaucoup au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sébum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humain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,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l’hydratant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naturel de la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peau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 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DD39E0C-E336-7B8D-5154-B84B92B7743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6" r="16706"/>
          <a:stretch/>
        </p:blipFill>
        <p:spPr>
          <a:xfrm>
            <a:off x="637405" y="1798442"/>
            <a:ext cx="1800000" cy="1800000"/>
          </a:xfrm>
          <a:prstGeom prst="ellipse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4D50343-7EFE-8DF6-72DF-8CAD14ECC86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3" r="18353"/>
          <a:stretch/>
        </p:blipFill>
        <p:spPr>
          <a:xfrm>
            <a:off x="6377805" y="1800000"/>
            <a:ext cx="1800000" cy="1800000"/>
          </a:xfrm>
          <a:prstGeom prst="ellipse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2F685AE-D43A-2541-EC9A-461771006819}"/>
              </a:ext>
            </a:extLst>
          </p:cNvPr>
          <p:cNvGrpSpPr/>
          <p:nvPr/>
        </p:nvGrpSpPr>
        <p:grpSpPr>
          <a:xfrm>
            <a:off x="2363610" y="2406053"/>
            <a:ext cx="1482477" cy="713226"/>
            <a:chOff x="4746140" y="820127"/>
            <a:chExt cx="1482477" cy="713226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8D971B7-616D-76A0-72F3-D778131B44DF}"/>
                </a:ext>
              </a:extLst>
            </p:cNvPr>
            <p:cNvSpPr/>
            <p:nvPr/>
          </p:nvSpPr>
          <p:spPr>
            <a:xfrm>
              <a:off x="4746140" y="820127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C09E1734-B748-6F66-7155-CE9FDEFED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6274" y="1000261"/>
              <a:ext cx="352957" cy="352957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B8A4C7B-23D3-F9BF-4031-EFEEBA9BDBEE}"/>
                </a:ext>
              </a:extLst>
            </p:cNvPr>
            <p:cNvSpPr/>
            <p:nvPr/>
          </p:nvSpPr>
          <p:spPr>
            <a:xfrm>
              <a:off x="5515391" y="820127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37DD9F6-D225-1C30-D65D-2E6017A0C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37303" y="958887"/>
              <a:ext cx="435705" cy="435705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1CAA62A-B19E-15BD-DF6A-AF0D9329F02F}"/>
              </a:ext>
            </a:extLst>
          </p:cNvPr>
          <p:cNvGrpSpPr/>
          <p:nvPr/>
        </p:nvGrpSpPr>
        <p:grpSpPr>
          <a:xfrm>
            <a:off x="8131077" y="2401901"/>
            <a:ext cx="2689867" cy="713226"/>
            <a:chOff x="8684593" y="895243"/>
            <a:chExt cx="2689867" cy="713226"/>
          </a:xfrm>
        </p:grpSpPr>
        <p:pic>
          <p:nvPicPr>
            <p:cNvPr id="17" name="Picture 16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6C0D1EAA-9EB7-2F6E-0978-8371C071E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1503" y="1075378"/>
              <a:ext cx="352957" cy="352957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221047C-FDCB-D202-1CE3-8754AA406CCE}"/>
                </a:ext>
              </a:extLst>
            </p:cNvPr>
            <p:cNvSpPr/>
            <p:nvPr/>
          </p:nvSpPr>
          <p:spPr>
            <a:xfrm>
              <a:off x="8684593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11B4BF73-95EE-27FF-A090-7DB998349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4727" y="1075377"/>
              <a:ext cx="352957" cy="352957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A1A3301-EAB6-DF44-E8AF-8F8C26A2BA3E}"/>
                </a:ext>
              </a:extLst>
            </p:cNvPr>
            <p:cNvSpPr/>
            <p:nvPr/>
          </p:nvSpPr>
          <p:spPr>
            <a:xfrm>
              <a:off x="9453160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2EF4DFD-3BB6-9A9B-3E31-A2B985B9F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75072" y="1034003"/>
              <a:ext cx="435705" cy="435705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2EC348B-FB04-0DC6-84B5-CBD76B5A42E5}"/>
                </a:ext>
              </a:extLst>
            </p:cNvPr>
            <p:cNvSpPr/>
            <p:nvPr/>
          </p:nvSpPr>
          <p:spPr>
            <a:xfrm>
              <a:off x="10221727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6F87750-5D86-1B0F-D45A-989AFA41F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43639" y="1034003"/>
              <a:ext cx="435705" cy="435705"/>
            </a:xfrm>
            <a:prstGeom prst="rect">
              <a:avLst/>
            </a:prstGeom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B85E62AD-F8A5-A365-15B6-BD2A79495415}"/>
              </a:ext>
            </a:extLst>
          </p:cNvPr>
          <p:cNvSpPr/>
          <p:nvPr/>
        </p:nvSpPr>
        <p:spPr>
          <a:xfrm>
            <a:off x="6377805" y="3864616"/>
            <a:ext cx="45719" cy="2031325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36BEDE-350C-3A08-4C91-56DF0CACEE0E}"/>
              </a:ext>
            </a:extLst>
          </p:cNvPr>
          <p:cNvSpPr/>
          <p:nvPr/>
        </p:nvSpPr>
        <p:spPr>
          <a:xfrm>
            <a:off x="632325" y="3864616"/>
            <a:ext cx="45719" cy="2031325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949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D25B06-4B58-F090-5F88-372628B74549}"/>
              </a:ext>
            </a:extLst>
          </p:cNvPr>
          <p:cNvSpPr/>
          <p:nvPr/>
        </p:nvSpPr>
        <p:spPr>
          <a:xfrm>
            <a:off x="1" y="1251855"/>
            <a:ext cx="12191999" cy="5606145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05" y="596408"/>
            <a:ext cx="8026763" cy="655447"/>
          </a:xfrm>
        </p:spPr>
        <p:txBody>
          <a:bodyPr>
            <a:normAutofit/>
          </a:bodyPr>
          <a:lstStyle/>
          <a:p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Principaux</a:t>
            </a:r>
            <a:r>
              <a:rPr lang="en-IE" sz="3600" dirty="0">
                <a:solidFill>
                  <a:srgbClr val="6ACCE0"/>
                </a:solidFill>
                <a:latin typeface="The Seasons Light" pitchFamily="2" charset="77"/>
              </a:rPr>
              <a:t> </a:t>
            </a:r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ingrédients</a:t>
            </a:r>
            <a:endParaRPr lang="en-IE" sz="3600" dirty="0">
              <a:solidFill>
                <a:srgbClr val="6ACCE0"/>
              </a:solidFill>
              <a:latin typeface="The Seasons Light" pitchFamily="2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F31046-FE50-B4CA-A825-A0F2B567F800}"/>
              </a:ext>
            </a:extLst>
          </p:cNvPr>
          <p:cNvSpPr/>
          <p:nvPr/>
        </p:nvSpPr>
        <p:spPr>
          <a:xfrm>
            <a:off x="637405" y="3840539"/>
            <a:ext cx="45719" cy="1050834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B9DDC-646A-34AA-DFBD-733B3D19B516}"/>
              </a:ext>
            </a:extLst>
          </p:cNvPr>
          <p:cNvSpPr txBox="1"/>
          <p:nvPr/>
        </p:nvSpPr>
        <p:spPr>
          <a:xfrm>
            <a:off x="828354" y="3849382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Beurre de Moringa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9DABAF-82C7-7B40-69BE-082782E17D16}"/>
              </a:ext>
            </a:extLst>
          </p:cNvPr>
          <p:cNvSpPr txBox="1"/>
          <p:nvPr/>
        </p:nvSpPr>
        <p:spPr>
          <a:xfrm>
            <a:off x="6586602" y="3849382"/>
            <a:ext cx="3426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Huile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de Jojoba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7E3C01-CF61-A9EB-BDC9-3BD853D22DEF}"/>
              </a:ext>
            </a:extLst>
          </p:cNvPr>
          <p:cNvSpPr txBox="1"/>
          <p:nvPr/>
        </p:nvSpPr>
        <p:spPr>
          <a:xfrm>
            <a:off x="828354" y="4273475"/>
            <a:ext cx="54631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Dérivé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naturel de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l’huile</a:t>
            </a:r>
            <a:endParaRPr lang="en-US" sz="1400" dirty="0">
              <a:solidFill>
                <a:srgbClr val="8D9196"/>
              </a:solidFill>
              <a:latin typeface="Montserrat" pitchFamily="2" charset="77"/>
            </a:endParaRPr>
          </a:p>
          <a:p>
            <a:pPr fontAlgn="base"/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de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graines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de Moringa oleifera, l’« 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arbre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miracle » de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l’Inde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87AB55-DFCC-C459-4BD4-10D0BF1EFC88}"/>
              </a:ext>
            </a:extLst>
          </p:cNvPr>
          <p:cNvSpPr txBox="1"/>
          <p:nvPr/>
        </p:nvSpPr>
        <p:spPr>
          <a:xfrm>
            <a:off x="6586601" y="4273475"/>
            <a:ext cx="49679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Le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liquide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produit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dans la graine de la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plante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Jojoba.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4E6151-DD1A-ED89-9090-27F6EFD03767}"/>
              </a:ext>
            </a:extLst>
          </p:cNvPr>
          <p:cNvSpPr/>
          <p:nvPr/>
        </p:nvSpPr>
        <p:spPr>
          <a:xfrm>
            <a:off x="637405" y="3864616"/>
            <a:ext cx="45719" cy="1760185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AA5AA-5EB1-4DBA-AB84-7E8D4002066E}"/>
              </a:ext>
            </a:extLst>
          </p:cNvPr>
          <p:cNvSpPr txBox="1"/>
          <p:nvPr/>
        </p:nvSpPr>
        <p:spPr>
          <a:xfrm>
            <a:off x="828354" y="4891373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Bienfait Principal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D1A4A3-2F15-FFEC-82EE-06282CE123BC}"/>
              </a:ext>
            </a:extLst>
          </p:cNvPr>
          <p:cNvSpPr txBox="1"/>
          <p:nvPr/>
        </p:nvSpPr>
        <p:spPr>
          <a:xfrm>
            <a:off x="828354" y="5317024"/>
            <a:ext cx="4825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Hydratation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de la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peau</a:t>
            </a:r>
            <a:endParaRPr lang="en-US" sz="1400" dirty="0">
              <a:solidFill>
                <a:srgbClr val="8D9196"/>
              </a:solidFill>
              <a:latin typeface="Montserrat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4700C7-AA95-EDF4-1D63-C9415F69DB28}"/>
              </a:ext>
            </a:extLst>
          </p:cNvPr>
          <p:cNvSpPr txBox="1"/>
          <p:nvPr/>
        </p:nvSpPr>
        <p:spPr>
          <a:xfrm>
            <a:off x="6586602" y="4891373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Bienfait Principal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4605F5-7FC5-6151-B30E-5E33BB5E6103}"/>
              </a:ext>
            </a:extLst>
          </p:cNvPr>
          <p:cNvSpPr txBox="1"/>
          <p:nvPr/>
        </p:nvSpPr>
        <p:spPr>
          <a:xfrm>
            <a:off x="6586602" y="5317024"/>
            <a:ext cx="4825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Aide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à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réduire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l’apparence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des rides et des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ridules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 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DD39E0C-E336-7B8D-5154-B84B92B7743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6" r="16706"/>
          <a:stretch/>
        </p:blipFill>
        <p:spPr>
          <a:xfrm>
            <a:off x="637405" y="1798442"/>
            <a:ext cx="1800000" cy="1800000"/>
          </a:xfrm>
          <a:prstGeom prst="ellipse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4D50343-7EFE-8DF6-72DF-8CAD14ECC86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r="12000"/>
          <a:stretch/>
        </p:blipFill>
        <p:spPr>
          <a:xfrm>
            <a:off x="6377805" y="1798442"/>
            <a:ext cx="1800000" cy="1800000"/>
          </a:xfrm>
          <a:prstGeom prst="ellipse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31CAA62A-B19E-15BD-DF6A-AF0D9329F02F}"/>
              </a:ext>
            </a:extLst>
          </p:cNvPr>
          <p:cNvGrpSpPr/>
          <p:nvPr/>
        </p:nvGrpSpPr>
        <p:grpSpPr>
          <a:xfrm>
            <a:off x="8131077" y="2401901"/>
            <a:ext cx="2689867" cy="713226"/>
            <a:chOff x="8684593" y="895243"/>
            <a:chExt cx="2689867" cy="713226"/>
          </a:xfrm>
        </p:grpSpPr>
        <p:pic>
          <p:nvPicPr>
            <p:cNvPr id="17" name="Picture 16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6C0D1EAA-9EB7-2F6E-0978-8371C071E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1503" y="1075378"/>
              <a:ext cx="352957" cy="352957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221047C-FDCB-D202-1CE3-8754AA406CCE}"/>
                </a:ext>
              </a:extLst>
            </p:cNvPr>
            <p:cNvSpPr/>
            <p:nvPr/>
          </p:nvSpPr>
          <p:spPr>
            <a:xfrm>
              <a:off x="8684593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11B4BF73-95EE-27FF-A090-7DB998349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4727" y="1075377"/>
              <a:ext cx="352957" cy="352957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A1A3301-EAB6-DF44-E8AF-8F8C26A2BA3E}"/>
                </a:ext>
              </a:extLst>
            </p:cNvPr>
            <p:cNvSpPr/>
            <p:nvPr/>
          </p:nvSpPr>
          <p:spPr>
            <a:xfrm>
              <a:off x="9453160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2EF4DFD-3BB6-9A9B-3E31-A2B985B9F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75072" y="1034003"/>
              <a:ext cx="435705" cy="435705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2EC348B-FB04-0DC6-84B5-CBD76B5A42E5}"/>
                </a:ext>
              </a:extLst>
            </p:cNvPr>
            <p:cNvSpPr/>
            <p:nvPr/>
          </p:nvSpPr>
          <p:spPr>
            <a:xfrm>
              <a:off x="10221727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6F87750-5D86-1B0F-D45A-989AFA41F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43639" y="1034003"/>
              <a:ext cx="435705" cy="435705"/>
            </a:xfrm>
            <a:prstGeom prst="rect">
              <a:avLst/>
            </a:prstGeom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B85E62AD-F8A5-A365-15B6-BD2A79495415}"/>
              </a:ext>
            </a:extLst>
          </p:cNvPr>
          <p:cNvSpPr/>
          <p:nvPr/>
        </p:nvSpPr>
        <p:spPr>
          <a:xfrm>
            <a:off x="6377805" y="3864616"/>
            <a:ext cx="45719" cy="1800001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1C32561-6A37-ED52-A4D1-2DADAA80581B}"/>
              </a:ext>
            </a:extLst>
          </p:cNvPr>
          <p:cNvGrpSpPr/>
          <p:nvPr/>
        </p:nvGrpSpPr>
        <p:grpSpPr>
          <a:xfrm>
            <a:off x="2360197" y="2401901"/>
            <a:ext cx="2689867" cy="713226"/>
            <a:chOff x="8684593" y="895243"/>
            <a:chExt cx="2689867" cy="713226"/>
          </a:xfrm>
        </p:grpSpPr>
        <p:pic>
          <p:nvPicPr>
            <p:cNvPr id="31" name="Picture 30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30B32E77-702C-03F9-AC7B-985907615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1503" y="1075378"/>
              <a:ext cx="352957" cy="352957"/>
            </a:xfrm>
            <a:prstGeom prst="rect">
              <a:avLst/>
            </a:prstGeom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294006C-192F-9392-BB53-4DBAD8008A3D}"/>
                </a:ext>
              </a:extLst>
            </p:cNvPr>
            <p:cNvSpPr/>
            <p:nvPr/>
          </p:nvSpPr>
          <p:spPr>
            <a:xfrm>
              <a:off x="8684593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81997EC1-CEB5-A18A-E346-B12AD347E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4727" y="1075377"/>
              <a:ext cx="352957" cy="352957"/>
            </a:xfrm>
            <a:prstGeom prst="rect">
              <a:avLst/>
            </a:prstGeom>
          </p:spPr>
        </p:pic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B68CD6A-F7E3-C46F-2D45-E37310E1EA56}"/>
                </a:ext>
              </a:extLst>
            </p:cNvPr>
            <p:cNvSpPr/>
            <p:nvPr/>
          </p:nvSpPr>
          <p:spPr>
            <a:xfrm>
              <a:off x="9453160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84EC066-E11C-7FC5-A3CC-8DB2E935C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75072" y="1034003"/>
              <a:ext cx="435705" cy="435705"/>
            </a:xfrm>
            <a:prstGeom prst="rect">
              <a:avLst/>
            </a:prstGeom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8EE6EF9-953A-AAD8-A153-D71A97642AF7}"/>
                </a:ext>
              </a:extLst>
            </p:cNvPr>
            <p:cNvSpPr/>
            <p:nvPr/>
          </p:nvSpPr>
          <p:spPr>
            <a:xfrm>
              <a:off x="10221727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1799AFF8-1EA1-60ED-D243-0842B5E17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43639" y="1034003"/>
              <a:ext cx="435705" cy="4357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2825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D25B06-4B58-F090-5F88-372628B74549}"/>
              </a:ext>
            </a:extLst>
          </p:cNvPr>
          <p:cNvSpPr/>
          <p:nvPr/>
        </p:nvSpPr>
        <p:spPr>
          <a:xfrm>
            <a:off x="1" y="1251855"/>
            <a:ext cx="12191999" cy="5606145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05" y="596408"/>
            <a:ext cx="7613193" cy="636791"/>
          </a:xfrm>
        </p:spPr>
        <p:txBody>
          <a:bodyPr>
            <a:normAutofit/>
          </a:bodyPr>
          <a:lstStyle/>
          <a:p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Principaux</a:t>
            </a:r>
            <a:r>
              <a:rPr lang="en-IE" sz="3600" dirty="0">
                <a:solidFill>
                  <a:srgbClr val="6ACCE0"/>
                </a:solidFill>
                <a:latin typeface="The Seasons Light" pitchFamily="2" charset="77"/>
              </a:rPr>
              <a:t> </a:t>
            </a:r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ingrédients</a:t>
            </a:r>
            <a:endParaRPr lang="en-IE" sz="3600" dirty="0">
              <a:solidFill>
                <a:srgbClr val="6ACCE0"/>
              </a:solidFill>
              <a:latin typeface="The Seasons Light" pitchFamily="2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F31046-FE50-B4CA-A825-A0F2B567F800}"/>
              </a:ext>
            </a:extLst>
          </p:cNvPr>
          <p:cNvSpPr/>
          <p:nvPr/>
        </p:nvSpPr>
        <p:spPr>
          <a:xfrm>
            <a:off x="637405" y="3840539"/>
            <a:ext cx="45719" cy="1050834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B9DDC-646A-34AA-DFBD-733B3D19B516}"/>
              </a:ext>
            </a:extLst>
          </p:cNvPr>
          <p:cNvSpPr txBox="1"/>
          <p:nvPr/>
        </p:nvSpPr>
        <p:spPr>
          <a:xfrm>
            <a:off x="828354" y="3849382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Huile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de son de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riz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9DABAF-82C7-7B40-69BE-082782E17D16}"/>
              </a:ext>
            </a:extLst>
          </p:cNvPr>
          <p:cNvSpPr txBox="1"/>
          <p:nvPr/>
        </p:nvSpPr>
        <p:spPr>
          <a:xfrm>
            <a:off x="6586602" y="3849382"/>
            <a:ext cx="3426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Extrait de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romarin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7E3C01-CF61-A9EB-BDC9-3BD853D22DEF}"/>
              </a:ext>
            </a:extLst>
          </p:cNvPr>
          <p:cNvSpPr txBox="1"/>
          <p:nvPr/>
        </p:nvSpPr>
        <p:spPr>
          <a:xfrm>
            <a:off x="828354" y="4273475"/>
            <a:ext cx="4825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Extraite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de la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couche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externe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du grain de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riz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,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elle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contient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des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antioxydants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naturels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.​ 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87AB55-DFCC-C459-4BD4-10D0BF1EFC88}"/>
              </a:ext>
            </a:extLst>
          </p:cNvPr>
          <p:cNvSpPr txBox="1"/>
          <p:nvPr/>
        </p:nvSpPr>
        <p:spPr>
          <a:xfrm>
            <a:off x="6586602" y="4273475"/>
            <a:ext cx="45037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Connu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pour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ses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propriétés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antioxydantes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4E6151-DD1A-ED89-9090-27F6EFD03767}"/>
              </a:ext>
            </a:extLst>
          </p:cNvPr>
          <p:cNvSpPr/>
          <p:nvPr/>
        </p:nvSpPr>
        <p:spPr>
          <a:xfrm>
            <a:off x="637405" y="3864616"/>
            <a:ext cx="45719" cy="1975628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AA5AA-5EB1-4DBA-AB84-7E8D4002066E}"/>
              </a:ext>
            </a:extLst>
          </p:cNvPr>
          <p:cNvSpPr txBox="1"/>
          <p:nvPr/>
        </p:nvSpPr>
        <p:spPr>
          <a:xfrm>
            <a:off x="828354" y="4891373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Bienfait Principal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D1A4A3-2F15-FFEC-82EE-06282CE123BC}"/>
              </a:ext>
            </a:extLst>
          </p:cNvPr>
          <p:cNvSpPr txBox="1"/>
          <p:nvPr/>
        </p:nvSpPr>
        <p:spPr>
          <a:xfrm>
            <a:off x="828354" y="5317024"/>
            <a:ext cx="4825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Améliore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la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peau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grâce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à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son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profil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robuste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de lipides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essentiels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  <a:endParaRPr lang="en-US" sz="1400" dirty="0">
              <a:solidFill>
                <a:srgbClr val="595959"/>
              </a:solidFill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4700C7-AA95-EDF4-1D63-C9415F69DB28}"/>
              </a:ext>
            </a:extLst>
          </p:cNvPr>
          <p:cNvSpPr txBox="1"/>
          <p:nvPr/>
        </p:nvSpPr>
        <p:spPr>
          <a:xfrm>
            <a:off x="6586602" y="4891373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Bienfait Principal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4605F5-7FC5-6151-B30E-5E33BB5E6103}"/>
              </a:ext>
            </a:extLst>
          </p:cNvPr>
          <p:cNvSpPr txBox="1"/>
          <p:nvPr/>
        </p:nvSpPr>
        <p:spPr>
          <a:xfrm>
            <a:off x="6586602" y="5317024"/>
            <a:ext cx="4825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Raffermit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la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peau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DD39E0C-E336-7B8D-5154-B84B92B7743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6" r="16706"/>
          <a:stretch/>
        </p:blipFill>
        <p:spPr>
          <a:xfrm>
            <a:off x="637405" y="1798442"/>
            <a:ext cx="1800000" cy="1800000"/>
          </a:xfrm>
          <a:prstGeom prst="ellipse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4D50343-7EFE-8DF6-72DF-8CAD14ECC86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6" r="16706"/>
          <a:stretch/>
        </p:blipFill>
        <p:spPr>
          <a:xfrm>
            <a:off x="6377805" y="1798442"/>
            <a:ext cx="1800000" cy="1800000"/>
          </a:xfrm>
          <a:prstGeom prst="ellipse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85E62AD-F8A5-A365-15B6-BD2A79495415}"/>
              </a:ext>
            </a:extLst>
          </p:cNvPr>
          <p:cNvSpPr/>
          <p:nvPr/>
        </p:nvSpPr>
        <p:spPr>
          <a:xfrm>
            <a:off x="6377805" y="3864616"/>
            <a:ext cx="45719" cy="1800001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C73EC92-2980-ED84-4AC5-6F0A8F3BCDC9}"/>
              </a:ext>
            </a:extLst>
          </p:cNvPr>
          <p:cNvGrpSpPr/>
          <p:nvPr/>
        </p:nvGrpSpPr>
        <p:grpSpPr>
          <a:xfrm>
            <a:off x="2378126" y="2401901"/>
            <a:ext cx="713226" cy="713226"/>
            <a:chOff x="3128764" y="2401901"/>
            <a:chExt cx="713226" cy="713226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B68CD6A-F7E3-C46F-2D45-E37310E1EA56}"/>
                </a:ext>
              </a:extLst>
            </p:cNvPr>
            <p:cNvSpPr/>
            <p:nvPr/>
          </p:nvSpPr>
          <p:spPr>
            <a:xfrm>
              <a:off x="3128764" y="2401901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84EC066-E11C-7FC5-A3CC-8DB2E935C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50676" y="2540661"/>
              <a:ext cx="435705" cy="43570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C779502-F237-1C58-F679-6F93C63AD551}"/>
              </a:ext>
            </a:extLst>
          </p:cNvPr>
          <p:cNvGrpSpPr/>
          <p:nvPr/>
        </p:nvGrpSpPr>
        <p:grpSpPr>
          <a:xfrm>
            <a:off x="8128686" y="2401901"/>
            <a:ext cx="713226" cy="713226"/>
            <a:chOff x="3128764" y="2401901"/>
            <a:chExt cx="713226" cy="71322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61B2511-F950-9D21-F201-2DECDDCC4354}"/>
                </a:ext>
              </a:extLst>
            </p:cNvPr>
            <p:cNvSpPr/>
            <p:nvPr/>
          </p:nvSpPr>
          <p:spPr>
            <a:xfrm>
              <a:off x="3128764" y="2401901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53FB153-DB3E-107A-1A81-5695ED94C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50676" y="2540661"/>
              <a:ext cx="435705" cy="4357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4457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3D8F4A-1F5C-447A-D010-B40C43CD9E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41C2CF9-AFC6-677E-307B-926D1DDF12D2}"/>
              </a:ext>
            </a:extLst>
          </p:cNvPr>
          <p:cNvSpPr txBox="1">
            <a:spLocks/>
          </p:cNvSpPr>
          <p:nvPr/>
        </p:nvSpPr>
        <p:spPr>
          <a:xfrm>
            <a:off x="598026" y="2745717"/>
            <a:ext cx="10995949" cy="2033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IE" sz="6000" dirty="0">
                <a:solidFill>
                  <a:schemeClr val="bg1"/>
                </a:solidFill>
                <a:latin typeface="The Seasons Light" pitchFamily="2" charset="77"/>
              </a:rPr>
              <a:t>De </a:t>
            </a:r>
            <a:r>
              <a:rPr lang="en-IE" sz="6000" dirty="0" err="1">
                <a:solidFill>
                  <a:schemeClr val="bg1"/>
                </a:solidFill>
                <a:latin typeface="The Seasons Light" pitchFamily="2" charset="77"/>
              </a:rPr>
              <a:t>vrais</a:t>
            </a:r>
            <a:r>
              <a:rPr lang="en-IE" sz="6000" dirty="0">
                <a:solidFill>
                  <a:schemeClr val="bg1"/>
                </a:solidFill>
                <a:latin typeface="The Seasons Light" pitchFamily="2" charset="77"/>
              </a:rPr>
              <a:t> </a:t>
            </a:r>
            <a:r>
              <a:rPr lang="en-IE" sz="6000" dirty="0" err="1">
                <a:solidFill>
                  <a:schemeClr val="bg1"/>
                </a:solidFill>
                <a:latin typeface="The Seasons Light" pitchFamily="2" charset="77"/>
              </a:rPr>
              <a:t>résultats</a:t>
            </a:r>
            <a:r>
              <a:rPr lang="en-IE" sz="6000" dirty="0">
                <a:solidFill>
                  <a:schemeClr val="bg1"/>
                </a:solidFill>
                <a:latin typeface="The Seasons Light" pitchFamily="2" charset="77"/>
              </a:rPr>
              <a:t>,</a:t>
            </a:r>
          </a:p>
          <a:p>
            <a:pPr algn="ctr">
              <a:lnSpc>
                <a:spcPct val="100000"/>
              </a:lnSpc>
            </a:pPr>
            <a:r>
              <a:rPr lang="en-IE" sz="6000" dirty="0">
                <a:solidFill>
                  <a:schemeClr val="bg1"/>
                </a:solidFill>
                <a:latin typeface="The Seasons Light" pitchFamily="2" charset="77"/>
              </a:rPr>
              <a:t>de </a:t>
            </a:r>
            <a:r>
              <a:rPr lang="en-IE" sz="6000" dirty="0" err="1">
                <a:solidFill>
                  <a:schemeClr val="bg1"/>
                </a:solidFill>
                <a:latin typeface="The Seasons Light" pitchFamily="2" charset="77"/>
              </a:rPr>
              <a:t>vraies</a:t>
            </a:r>
            <a:r>
              <a:rPr lang="en-IE" sz="6000" dirty="0">
                <a:solidFill>
                  <a:schemeClr val="bg1"/>
                </a:solidFill>
                <a:latin typeface="The Seasons Light" pitchFamily="2" charset="77"/>
              </a:rPr>
              <a:t> </a:t>
            </a:r>
            <a:r>
              <a:rPr lang="en-IE" sz="6000" dirty="0" err="1">
                <a:solidFill>
                  <a:schemeClr val="bg1"/>
                </a:solidFill>
                <a:latin typeface="The Seasons Light" pitchFamily="2" charset="77"/>
              </a:rPr>
              <a:t>histoires</a:t>
            </a:r>
            <a:r>
              <a:rPr lang="en-IE" sz="6000" dirty="0">
                <a:solidFill>
                  <a:schemeClr val="bg1"/>
                </a:solidFill>
                <a:latin typeface="The Seasons Light" pitchFamily="2" charset="77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E818EE-3A44-B50E-FCEE-735D50F430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362" y="2268637"/>
            <a:ext cx="2729277" cy="24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119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78165ED-083B-C4A6-8ABA-9A0EB3E4853F}"/>
              </a:ext>
            </a:extLst>
          </p:cNvPr>
          <p:cNvSpPr/>
          <p:nvPr/>
        </p:nvSpPr>
        <p:spPr>
          <a:xfrm>
            <a:off x="1" y="1251856"/>
            <a:ext cx="12191999" cy="4354285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1402" y="489379"/>
            <a:ext cx="5949197" cy="631371"/>
          </a:xfrm>
        </p:spPr>
        <p:txBody>
          <a:bodyPr>
            <a:normAutofit/>
          </a:bodyPr>
          <a:lstStyle/>
          <a:p>
            <a:pPr algn="ctr"/>
            <a:r>
              <a:rPr lang="en-IE" sz="2800" dirty="0">
                <a:solidFill>
                  <a:srgbClr val="8D9196"/>
                </a:solidFill>
                <a:latin typeface="The Seasons Light" pitchFamily="2" charset="77"/>
              </a:rPr>
              <a:t>De </a:t>
            </a:r>
            <a:r>
              <a:rPr lang="en-IE" sz="2800" dirty="0" err="1">
                <a:solidFill>
                  <a:srgbClr val="8D9196"/>
                </a:solidFill>
                <a:latin typeface="The Seasons Light" pitchFamily="2" charset="77"/>
              </a:rPr>
              <a:t>vrais</a:t>
            </a:r>
            <a:r>
              <a:rPr lang="en-IE" sz="2800" dirty="0">
                <a:solidFill>
                  <a:srgbClr val="8D9196"/>
                </a:solidFill>
                <a:latin typeface="The Seasons Light" pitchFamily="2" charset="77"/>
              </a:rPr>
              <a:t> </a:t>
            </a:r>
            <a:r>
              <a:rPr lang="en-IE" sz="2800" dirty="0" err="1">
                <a:solidFill>
                  <a:srgbClr val="8D9196"/>
                </a:solidFill>
                <a:latin typeface="The Seasons Light" pitchFamily="2" charset="77"/>
              </a:rPr>
              <a:t>résultats</a:t>
            </a:r>
            <a:r>
              <a:rPr lang="en-IE" sz="2800" dirty="0">
                <a:solidFill>
                  <a:srgbClr val="8D9196"/>
                </a:solidFill>
                <a:latin typeface="The Seasons Light" pitchFamily="2" charset="77"/>
              </a:rPr>
              <a:t>, de </a:t>
            </a:r>
            <a:r>
              <a:rPr lang="en-IE" sz="2800" dirty="0" err="1">
                <a:solidFill>
                  <a:srgbClr val="8D9196"/>
                </a:solidFill>
                <a:latin typeface="The Seasons Light" pitchFamily="2" charset="77"/>
              </a:rPr>
              <a:t>vraies</a:t>
            </a:r>
            <a:r>
              <a:rPr lang="en-IE" sz="2800" dirty="0">
                <a:solidFill>
                  <a:srgbClr val="8D9196"/>
                </a:solidFill>
                <a:latin typeface="The Seasons Light" pitchFamily="2" charset="77"/>
              </a:rPr>
              <a:t> </a:t>
            </a:r>
            <a:r>
              <a:rPr lang="en-IE" sz="2800" dirty="0" err="1">
                <a:solidFill>
                  <a:srgbClr val="8D9196"/>
                </a:solidFill>
                <a:latin typeface="The Seasons Light" pitchFamily="2" charset="77"/>
              </a:rPr>
              <a:t>histoires</a:t>
            </a:r>
            <a:r>
              <a:rPr lang="en-IE" sz="2800" dirty="0">
                <a:solidFill>
                  <a:srgbClr val="8D9196"/>
                </a:solidFill>
                <a:latin typeface="The Seasons Light" pitchFamily="2" charset="7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B9DDC-646A-34AA-DFBD-733B3D19B516}"/>
              </a:ext>
            </a:extLst>
          </p:cNvPr>
          <p:cNvSpPr txBox="1"/>
          <p:nvPr/>
        </p:nvSpPr>
        <p:spPr>
          <a:xfrm>
            <a:off x="1415791" y="5063634"/>
            <a:ext cx="1286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AVANT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AA5AA-5EB1-4DBA-AB84-7E8D4002066E}"/>
              </a:ext>
            </a:extLst>
          </p:cNvPr>
          <p:cNvSpPr txBox="1"/>
          <p:nvPr/>
        </p:nvSpPr>
        <p:spPr>
          <a:xfrm>
            <a:off x="3542526" y="5066737"/>
            <a:ext cx="22073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APRÈS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C65E15-040F-A70C-917E-8B1BF2F96B4A}"/>
              </a:ext>
            </a:extLst>
          </p:cNvPr>
          <p:cNvSpPr txBox="1"/>
          <p:nvPr/>
        </p:nvSpPr>
        <p:spPr>
          <a:xfrm>
            <a:off x="7013015" y="5066737"/>
            <a:ext cx="1286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AVANT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E990BD-DE5B-703B-A314-52E945B08365}"/>
              </a:ext>
            </a:extLst>
          </p:cNvPr>
          <p:cNvSpPr txBox="1"/>
          <p:nvPr/>
        </p:nvSpPr>
        <p:spPr>
          <a:xfrm>
            <a:off x="9028926" y="5066737"/>
            <a:ext cx="22073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APRÈS 15 JOURS</a:t>
            </a:r>
          </a:p>
        </p:txBody>
      </p:sp>
      <p:pic>
        <p:nvPicPr>
          <p:cNvPr id="8" name="1003CD82-34D8-40DA-B614-02B34CBE1B3A">
            <a:extLst>
              <a:ext uri="{FF2B5EF4-FFF2-40B4-BE49-F238E27FC236}">
                <a16:creationId xmlns:a16="http://schemas.microsoft.com/office/drawing/2014/main" id="{D88A1961-817C-C0A5-C5B0-CEEA25F39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39443" y="1823872"/>
            <a:ext cx="2433240" cy="3238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4D1312C6-205B-4741-86B4-EE899970A0D4">
            <a:extLst>
              <a:ext uri="{FF2B5EF4-FFF2-40B4-BE49-F238E27FC236}">
                <a16:creationId xmlns:a16="http://schemas.microsoft.com/office/drawing/2014/main" id="{18808170-DA04-B32D-C9BE-C4DBDECB9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15957" y="1823872"/>
            <a:ext cx="2433240" cy="3238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1003CD82-34D8-40DA-B614-02B34CBE1B3A" descr="F226ADB8-14D1-40AC-9352-EDE4C675F77F@lan">
            <a:extLst>
              <a:ext uri="{FF2B5EF4-FFF2-40B4-BE49-F238E27FC236}">
                <a16:creationId xmlns:a16="http://schemas.microsoft.com/office/drawing/2014/main" id="{7C6F02FC-DD98-3BCD-AEC6-A386380AC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77" y="1823872"/>
            <a:ext cx="2435580" cy="324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4D1312C6-205B-4741-86B4-EE899970A0D4" descr="B9B285E3-E3C9-4816-89B7-9F6F0797250B@lan">
            <a:extLst>
              <a:ext uri="{FF2B5EF4-FFF2-40B4-BE49-F238E27FC236}">
                <a16:creationId xmlns:a16="http://schemas.microsoft.com/office/drawing/2014/main" id="{C1912A6E-0698-D0BD-0FC9-FB6AF29CF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291" y="1823872"/>
            <a:ext cx="2435580" cy="324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487982E-7D78-F4B6-34CA-A80E405F7393}"/>
              </a:ext>
            </a:extLst>
          </p:cNvPr>
          <p:cNvSpPr txBox="1"/>
          <p:nvPr/>
        </p:nvSpPr>
        <p:spPr>
          <a:xfrm>
            <a:off x="2591220" y="1496808"/>
            <a:ext cx="1678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400" dirty="0">
                <a:solidFill>
                  <a:srgbClr val="8D9196"/>
                </a:solidFill>
                <a:effectLst/>
                <a:latin typeface="The Seasons" pitchFamily="2" charset="77"/>
              </a:rPr>
              <a:t>Jannie B.</a:t>
            </a:r>
            <a:endParaRPr lang="en-US" sz="1400" dirty="0">
              <a:solidFill>
                <a:srgbClr val="8D9196"/>
              </a:solidFill>
              <a:latin typeface="The Seasons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5E444A-84CF-211D-1AEC-6FB80F8B87B0}"/>
              </a:ext>
            </a:extLst>
          </p:cNvPr>
          <p:cNvSpPr txBox="1"/>
          <p:nvPr/>
        </p:nvSpPr>
        <p:spPr>
          <a:xfrm>
            <a:off x="8037426" y="1496808"/>
            <a:ext cx="1678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400" dirty="0">
                <a:solidFill>
                  <a:srgbClr val="8D9196"/>
                </a:solidFill>
                <a:effectLst/>
                <a:latin typeface="The Seasons" pitchFamily="2" charset="77"/>
              </a:rPr>
              <a:t>Mette B.</a:t>
            </a:r>
            <a:endParaRPr lang="en-US" sz="1400" dirty="0">
              <a:solidFill>
                <a:srgbClr val="8D9196"/>
              </a:solidFill>
              <a:latin typeface="The Seasons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0CBC21-2837-8861-F618-36DD45560B00}"/>
              </a:ext>
            </a:extLst>
          </p:cNvPr>
          <p:cNvSpPr txBox="1"/>
          <p:nvPr/>
        </p:nvSpPr>
        <p:spPr>
          <a:xfrm>
            <a:off x="1172210" y="5894069"/>
            <a:ext cx="98475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*Clients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réels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de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LifeWave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 Les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résultats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individuels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peuvent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varier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en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fonction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de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l'âge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et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d'autres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facteurs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environnementaux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 </a:t>
            </a:r>
          </a:p>
          <a:p>
            <a:pPr algn="ctr"/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Les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témoignages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ne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sont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pas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censés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représenter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des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résultats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typiques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</a:t>
            </a:r>
            <a:endParaRPr lang="en-US" sz="1100" i="1" dirty="0">
              <a:solidFill>
                <a:srgbClr val="8D9196"/>
              </a:solidFill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854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78165ED-083B-C4A6-8ABA-9A0EB3E4853F}"/>
              </a:ext>
            </a:extLst>
          </p:cNvPr>
          <p:cNvSpPr/>
          <p:nvPr/>
        </p:nvSpPr>
        <p:spPr>
          <a:xfrm>
            <a:off x="1" y="1251856"/>
            <a:ext cx="12191999" cy="4354285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1402" y="489379"/>
            <a:ext cx="5949197" cy="631371"/>
          </a:xfrm>
        </p:spPr>
        <p:txBody>
          <a:bodyPr>
            <a:normAutofit/>
          </a:bodyPr>
          <a:lstStyle/>
          <a:p>
            <a:pPr algn="ctr"/>
            <a:r>
              <a:rPr lang="en-IE" sz="2800" dirty="0">
                <a:solidFill>
                  <a:srgbClr val="8D9196"/>
                </a:solidFill>
                <a:latin typeface="The Seasons Light" pitchFamily="2" charset="77"/>
              </a:rPr>
              <a:t>De </a:t>
            </a:r>
            <a:r>
              <a:rPr lang="en-IE" sz="2800" dirty="0" err="1">
                <a:solidFill>
                  <a:srgbClr val="8D9196"/>
                </a:solidFill>
                <a:latin typeface="The Seasons Light" pitchFamily="2" charset="77"/>
              </a:rPr>
              <a:t>vrais</a:t>
            </a:r>
            <a:r>
              <a:rPr lang="en-IE" sz="2800" dirty="0">
                <a:solidFill>
                  <a:srgbClr val="8D9196"/>
                </a:solidFill>
                <a:latin typeface="The Seasons Light" pitchFamily="2" charset="77"/>
              </a:rPr>
              <a:t> </a:t>
            </a:r>
            <a:r>
              <a:rPr lang="en-IE" sz="2800" dirty="0" err="1">
                <a:solidFill>
                  <a:srgbClr val="8D9196"/>
                </a:solidFill>
                <a:latin typeface="The Seasons Light" pitchFamily="2" charset="77"/>
              </a:rPr>
              <a:t>résultats</a:t>
            </a:r>
            <a:r>
              <a:rPr lang="en-IE" sz="2800" dirty="0">
                <a:solidFill>
                  <a:srgbClr val="8D9196"/>
                </a:solidFill>
                <a:latin typeface="The Seasons Light" pitchFamily="2" charset="77"/>
              </a:rPr>
              <a:t>, de </a:t>
            </a:r>
            <a:r>
              <a:rPr lang="en-IE" sz="2800" dirty="0" err="1">
                <a:solidFill>
                  <a:srgbClr val="8D9196"/>
                </a:solidFill>
                <a:latin typeface="The Seasons Light" pitchFamily="2" charset="77"/>
              </a:rPr>
              <a:t>vraies</a:t>
            </a:r>
            <a:r>
              <a:rPr lang="en-IE" sz="2800" dirty="0">
                <a:solidFill>
                  <a:srgbClr val="8D9196"/>
                </a:solidFill>
                <a:latin typeface="The Seasons Light" pitchFamily="2" charset="77"/>
              </a:rPr>
              <a:t> </a:t>
            </a:r>
            <a:r>
              <a:rPr lang="en-IE" sz="2800" dirty="0" err="1">
                <a:solidFill>
                  <a:srgbClr val="8D9196"/>
                </a:solidFill>
                <a:latin typeface="The Seasons Light" pitchFamily="2" charset="77"/>
              </a:rPr>
              <a:t>histoires</a:t>
            </a:r>
            <a:r>
              <a:rPr lang="en-IE" sz="2800" dirty="0">
                <a:solidFill>
                  <a:srgbClr val="8D9196"/>
                </a:solidFill>
                <a:latin typeface="The Seasons Light" pitchFamily="2" charset="7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B9DDC-646A-34AA-DFBD-733B3D19B516}"/>
              </a:ext>
            </a:extLst>
          </p:cNvPr>
          <p:cNvSpPr txBox="1"/>
          <p:nvPr/>
        </p:nvSpPr>
        <p:spPr>
          <a:xfrm>
            <a:off x="1528175" y="5066737"/>
            <a:ext cx="1286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AVANT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AA5AA-5EB1-4DBA-AB84-7E8D4002066E}"/>
              </a:ext>
            </a:extLst>
          </p:cNvPr>
          <p:cNvSpPr txBox="1"/>
          <p:nvPr/>
        </p:nvSpPr>
        <p:spPr>
          <a:xfrm>
            <a:off x="3545135" y="5066737"/>
            <a:ext cx="22073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APRÈS 5 JOURS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C65E15-040F-A70C-917E-8B1BF2F96B4A}"/>
              </a:ext>
            </a:extLst>
          </p:cNvPr>
          <p:cNvSpPr txBox="1"/>
          <p:nvPr/>
        </p:nvSpPr>
        <p:spPr>
          <a:xfrm>
            <a:off x="7013015" y="5066737"/>
            <a:ext cx="1286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AVANT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E990BD-DE5B-703B-A314-52E945B08365}"/>
              </a:ext>
            </a:extLst>
          </p:cNvPr>
          <p:cNvSpPr txBox="1"/>
          <p:nvPr/>
        </p:nvSpPr>
        <p:spPr>
          <a:xfrm>
            <a:off x="9028926" y="5066737"/>
            <a:ext cx="22073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APRÈS 21 JOURS</a:t>
            </a:r>
          </a:p>
        </p:txBody>
      </p:sp>
      <p:pic>
        <p:nvPicPr>
          <p:cNvPr id="8" name="1003CD82-34D8-40DA-B614-02B34CBE1B3A">
            <a:extLst>
              <a:ext uri="{FF2B5EF4-FFF2-40B4-BE49-F238E27FC236}">
                <a16:creationId xmlns:a16="http://schemas.microsoft.com/office/drawing/2014/main" id="{D88A1961-817C-C0A5-C5B0-CEEA25F39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39443" y="1819297"/>
            <a:ext cx="2433240" cy="324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4D1312C6-205B-4741-86B4-EE899970A0D4">
            <a:extLst>
              <a:ext uri="{FF2B5EF4-FFF2-40B4-BE49-F238E27FC236}">
                <a16:creationId xmlns:a16="http://schemas.microsoft.com/office/drawing/2014/main" id="{18808170-DA04-B32D-C9BE-C4DBDECB9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15957" y="1819297"/>
            <a:ext cx="2433240" cy="324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C35D6B-2C79-C5AC-4975-9B8B636CA86F}"/>
              </a:ext>
            </a:extLst>
          </p:cNvPr>
          <p:cNvSpPr txBox="1"/>
          <p:nvPr/>
        </p:nvSpPr>
        <p:spPr>
          <a:xfrm>
            <a:off x="2591220" y="1496808"/>
            <a:ext cx="1678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400" dirty="0">
                <a:solidFill>
                  <a:srgbClr val="8D9196"/>
                </a:solidFill>
                <a:effectLst/>
                <a:latin typeface="The Seasons" pitchFamily="2" charset="77"/>
              </a:rPr>
              <a:t>Larry Y.</a:t>
            </a:r>
            <a:endParaRPr lang="en-US" sz="1400" dirty="0">
              <a:solidFill>
                <a:srgbClr val="8D9196"/>
              </a:solidFill>
              <a:latin typeface="The Seasons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7616F9-C03E-9C1F-15F8-9996DAB4F32B}"/>
              </a:ext>
            </a:extLst>
          </p:cNvPr>
          <p:cNvSpPr txBox="1"/>
          <p:nvPr/>
        </p:nvSpPr>
        <p:spPr>
          <a:xfrm>
            <a:off x="8037426" y="1496808"/>
            <a:ext cx="1678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400" dirty="0">
                <a:solidFill>
                  <a:srgbClr val="8D9196"/>
                </a:solidFill>
                <a:effectLst/>
                <a:latin typeface="The Seasons" pitchFamily="2" charset="77"/>
              </a:rPr>
              <a:t>Susanne P.</a:t>
            </a:r>
            <a:endParaRPr lang="en-US" sz="1400" dirty="0">
              <a:solidFill>
                <a:srgbClr val="8D9196"/>
              </a:solidFill>
              <a:latin typeface="The Seasons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A9F4EF-583D-6BB7-AF7B-455FE48B41C6}"/>
              </a:ext>
            </a:extLst>
          </p:cNvPr>
          <p:cNvSpPr txBox="1"/>
          <p:nvPr/>
        </p:nvSpPr>
        <p:spPr>
          <a:xfrm>
            <a:off x="1172210" y="5894069"/>
            <a:ext cx="98475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*Clients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réels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de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LifeWave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 Les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résultats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individuels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peuvent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varier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en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fonction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de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l'âge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et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d'autres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facteurs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environnementaux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 </a:t>
            </a:r>
          </a:p>
          <a:p>
            <a:pPr algn="ctr"/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Les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témoignages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ne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sont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pas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censés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représenter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des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résultats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typiques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</a:t>
            </a:r>
            <a:endParaRPr lang="en-US" sz="1100" i="1" dirty="0">
              <a:solidFill>
                <a:srgbClr val="8D9196"/>
              </a:solidFill>
              <a:latin typeface="Gotham Light" pitchFamily="2" charset="0"/>
            </a:endParaRPr>
          </a:p>
        </p:txBody>
      </p:sp>
      <p:pic>
        <p:nvPicPr>
          <p:cNvPr id="15" name="Picture 14" descr="A close-up of a person's face&#10;&#10;Description automatically generated">
            <a:extLst>
              <a:ext uri="{FF2B5EF4-FFF2-40B4-BE49-F238E27FC236}">
                <a16:creationId xmlns:a16="http://schemas.microsoft.com/office/drawing/2014/main" id="{E83AA0EC-A7F3-5E89-2555-2670AC3C60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03" y="1817601"/>
            <a:ext cx="2433240" cy="3247440"/>
          </a:xfrm>
          <a:prstGeom prst="rect">
            <a:avLst/>
          </a:prstGeom>
        </p:spPr>
      </p:pic>
      <p:pic>
        <p:nvPicPr>
          <p:cNvPr id="17" name="Picture 16" descr="A person in a white shirt&#10;&#10;Description automatically generated">
            <a:extLst>
              <a:ext uri="{FF2B5EF4-FFF2-40B4-BE49-F238E27FC236}">
                <a16:creationId xmlns:a16="http://schemas.microsoft.com/office/drawing/2014/main" id="{CB2361B5-3BA4-2D19-9CD1-9150F9548D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166" y="1819297"/>
            <a:ext cx="2433240" cy="324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60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7">
            <a:extLst>
              <a:ext uri="{FF2B5EF4-FFF2-40B4-BE49-F238E27FC236}">
                <a16:creationId xmlns:a16="http://schemas.microsoft.com/office/drawing/2014/main" id="{C94917D8-24D8-7828-09E9-62104530E003}"/>
              </a:ext>
            </a:extLst>
          </p:cNvPr>
          <p:cNvSpPr txBox="1">
            <a:spLocks/>
          </p:cNvSpPr>
          <p:nvPr/>
        </p:nvSpPr>
        <p:spPr>
          <a:xfrm>
            <a:off x="481013" y="3752849"/>
            <a:ext cx="3603970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cap="all" dirty="0" err="1">
                <a:latin typeface="The Seasons" pitchFamily="2" charset="77"/>
                <a:ea typeface="+mj-ea"/>
                <a:cs typeface="+mj-cs"/>
              </a:rPr>
              <a:t>Alavida</a:t>
            </a:r>
            <a:r>
              <a:rPr lang="en-US" sz="3600" cap="all" dirty="0">
                <a:latin typeface="The Seasons" pitchFamily="2" charset="77"/>
                <a:ea typeface="+mj-ea"/>
                <a:cs typeface="+mj-cs"/>
              </a:rPr>
              <a:t> REGENERATING SYSTEM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EB6B84-BEB7-06EC-62F7-00DC30278E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14619" cy="6858000"/>
          </a:xfrm>
          <a:prstGeom prst="rect">
            <a:avLst/>
          </a:prstGeom>
        </p:spPr>
      </p:pic>
      <p:sp>
        <p:nvSpPr>
          <p:cNvPr id="12" name="Subtitle 7">
            <a:extLst>
              <a:ext uri="{FF2B5EF4-FFF2-40B4-BE49-F238E27FC236}">
                <a16:creationId xmlns:a16="http://schemas.microsoft.com/office/drawing/2014/main" id="{698585D2-D244-8BB3-C554-052C54F86DA8}"/>
              </a:ext>
            </a:extLst>
          </p:cNvPr>
          <p:cNvSpPr txBox="1">
            <a:spLocks/>
          </p:cNvSpPr>
          <p:nvPr/>
        </p:nvSpPr>
        <p:spPr>
          <a:xfrm>
            <a:off x="2561078" y="1662642"/>
            <a:ext cx="1577449" cy="1348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rgbClr val="6ACCE0"/>
                </a:solidFill>
                <a:latin typeface="The Seasons" pitchFamily="2" charset="77"/>
              </a:rPr>
              <a:t>Quatre </a:t>
            </a:r>
            <a:r>
              <a:rPr lang="en-US" sz="1400" dirty="0" err="1">
                <a:solidFill>
                  <a:srgbClr val="6ACCE0"/>
                </a:solidFill>
                <a:latin typeface="The Seasons" pitchFamily="2" charset="77"/>
              </a:rPr>
              <a:t>produits</a:t>
            </a:r>
            <a:r>
              <a:rPr lang="en-US" sz="1400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US" sz="1400" dirty="0" err="1">
                <a:solidFill>
                  <a:srgbClr val="6ACCE0"/>
                </a:solidFill>
                <a:latin typeface="The Seasons" pitchFamily="2" charset="77"/>
              </a:rPr>
              <a:t>innovants</a:t>
            </a:r>
            <a:br>
              <a:rPr lang="en-US" sz="1400" dirty="0">
                <a:solidFill>
                  <a:srgbClr val="6ACCE0"/>
                </a:solidFill>
                <a:latin typeface="The Seasons" pitchFamily="2" charset="77"/>
              </a:rPr>
            </a:br>
            <a:r>
              <a:rPr lang="en-US" sz="1400" dirty="0">
                <a:solidFill>
                  <a:srgbClr val="6ACCE0"/>
                </a:solidFill>
                <a:latin typeface="The Seasons" pitchFamily="2" charset="77"/>
              </a:rPr>
              <a:t>qui </a:t>
            </a:r>
            <a:r>
              <a:rPr lang="en-US" sz="1400" dirty="0" err="1">
                <a:solidFill>
                  <a:srgbClr val="6ACCE0"/>
                </a:solidFill>
                <a:latin typeface="The Seasons" pitchFamily="2" charset="77"/>
              </a:rPr>
              <a:t>agissent</a:t>
            </a:r>
            <a:r>
              <a:rPr lang="en-US" sz="1400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US" sz="1400" dirty="0" err="1">
                <a:solidFill>
                  <a:srgbClr val="6ACCE0"/>
                </a:solidFill>
                <a:latin typeface="The Seasons" pitchFamily="2" charset="77"/>
              </a:rPr>
              <a:t>indépendamment</a:t>
            </a:r>
            <a:r>
              <a:rPr lang="en-US" sz="1400" dirty="0">
                <a:solidFill>
                  <a:srgbClr val="6ACCE0"/>
                </a:solidFill>
                <a:latin typeface="The Seasons" pitchFamily="2" charset="77"/>
              </a:rPr>
              <a:t> les </a:t>
            </a:r>
            <a:r>
              <a:rPr lang="en-US" sz="1400" dirty="0" err="1">
                <a:solidFill>
                  <a:srgbClr val="6ACCE0"/>
                </a:solidFill>
                <a:latin typeface="The Seasons" pitchFamily="2" charset="77"/>
              </a:rPr>
              <a:t>uns</a:t>
            </a:r>
            <a:r>
              <a:rPr lang="en-US" sz="1400" dirty="0">
                <a:solidFill>
                  <a:srgbClr val="6ACCE0"/>
                </a:solidFill>
                <a:latin typeface="The Seasons" pitchFamily="2" charset="77"/>
              </a:rPr>
              <a:t> des </a:t>
            </a:r>
            <a:r>
              <a:rPr lang="en-US" sz="1400" dirty="0" err="1">
                <a:solidFill>
                  <a:srgbClr val="6ACCE0"/>
                </a:solidFill>
                <a:latin typeface="The Seasons" pitchFamily="2" charset="77"/>
              </a:rPr>
              <a:t>autres</a:t>
            </a:r>
            <a:r>
              <a:rPr lang="en-US" sz="1400" dirty="0">
                <a:solidFill>
                  <a:srgbClr val="6ACCE0"/>
                </a:solidFill>
                <a:latin typeface="The Seasons" pitchFamily="2" charset="77"/>
              </a:rPr>
              <a:t>.​ </a:t>
            </a:r>
          </a:p>
        </p:txBody>
      </p:sp>
      <p:sp>
        <p:nvSpPr>
          <p:cNvPr id="5" name="Subtitle 7">
            <a:extLst>
              <a:ext uri="{FF2B5EF4-FFF2-40B4-BE49-F238E27FC236}">
                <a16:creationId xmlns:a16="http://schemas.microsoft.com/office/drawing/2014/main" id="{18144FE8-678D-8EF9-F8FD-2168BEA914C8}"/>
              </a:ext>
            </a:extLst>
          </p:cNvPr>
          <p:cNvSpPr txBox="1">
            <a:spLocks/>
          </p:cNvSpPr>
          <p:nvPr/>
        </p:nvSpPr>
        <p:spPr>
          <a:xfrm>
            <a:off x="1218779" y="3659724"/>
            <a:ext cx="2058909" cy="1494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 err="1">
                <a:solidFill>
                  <a:srgbClr val="6ACCE0"/>
                </a:solidFill>
                <a:latin typeface="The Seasons" pitchFamily="2" charset="77"/>
              </a:rPr>
              <a:t>Lorsqu’ils</a:t>
            </a:r>
            <a:r>
              <a:rPr lang="en-US" sz="1400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US" sz="1400" dirty="0" err="1">
                <a:solidFill>
                  <a:srgbClr val="6ACCE0"/>
                </a:solidFill>
                <a:latin typeface="The Seasons" pitchFamily="2" charset="77"/>
              </a:rPr>
              <a:t>sont</a:t>
            </a:r>
            <a:r>
              <a:rPr lang="en-US" sz="1400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US" sz="1400" dirty="0" err="1">
                <a:solidFill>
                  <a:srgbClr val="6ACCE0"/>
                </a:solidFill>
                <a:latin typeface="The Seasons" pitchFamily="2" charset="77"/>
              </a:rPr>
              <a:t>utilisés</a:t>
            </a:r>
            <a:r>
              <a:rPr lang="en-US" sz="1400" dirty="0">
                <a:solidFill>
                  <a:srgbClr val="6ACCE0"/>
                </a:solidFill>
                <a:latin typeface="The Seasons" pitchFamily="2" charset="77"/>
              </a:rPr>
              <a:t> ensemble, les </a:t>
            </a:r>
            <a:r>
              <a:rPr lang="en-US" sz="1400" dirty="0" err="1">
                <a:solidFill>
                  <a:srgbClr val="6ACCE0"/>
                </a:solidFill>
                <a:latin typeface="The Seasons" pitchFamily="2" charset="77"/>
              </a:rPr>
              <a:t>résultats</a:t>
            </a:r>
            <a:r>
              <a:rPr lang="en-US" sz="1400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US" sz="1400" dirty="0" err="1">
                <a:solidFill>
                  <a:srgbClr val="6ACCE0"/>
                </a:solidFill>
                <a:latin typeface="The Seasons" pitchFamily="2" charset="77"/>
              </a:rPr>
              <a:t>sont</a:t>
            </a:r>
            <a:r>
              <a:rPr lang="en-US" sz="1400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US" sz="1400" dirty="0" err="1">
                <a:solidFill>
                  <a:srgbClr val="6ACCE0"/>
                </a:solidFill>
                <a:latin typeface="The Seasons" pitchFamily="2" charset="77"/>
              </a:rPr>
              <a:t>visibles</a:t>
            </a:r>
            <a:r>
              <a:rPr lang="en-US" sz="1400" dirty="0">
                <a:solidFill>
                  <a:srgbClr val="6ACCE0"/>
                </a:solidFill>
                <a:latin typeface="The Seasons" pitchFamily="2" charset="77"/>
              </a:rPr>
              <a:t>, durables et </a:t>
            </a:r>
            <a:r>
              <a:rPr lang="en-US" sz="1400" dirty="0" err="1">
                <a:solidFill>
                  <a:srgbClr val="6ACCE0"/>
                </a:solidFill>
                <a:latin typeface="The Seasons" pitchFamily="2" charset="77"/>
              </a:rPr>
              <a:t>révolutionnaires</a:t>
            </a:r>
            <a:r>
              <a:rPr lang="en-US" sz="1400" dirty="0">
                <a:solidFill>
                  <a:srgbClr val="6ACCE0"/>
                </a:solidFill>
                <a:latin typeface="The Seasons" pitchFamily="2" charset="77"/>
              </a:rPr>
              <a:t>.</a:t>
            </a:r>
          </a:p>
        </p:txBody>
      </p:sp>
      <p:sp>
        <p:nvSpPr>
          <p:cNvPr id="6" name="Subtitle 7">
            <a:extLst>
              <a:ext uri="{FF2B5EF4-FFF2-40B4-BE49-F238E27FC236}">
                <a16:creationId xmlns:a16="http://schemas.microsoft.com/office/drawing/2014/main" id="{00D10108-D21E-3E66-F20E-92EE83CA664C}"/>
              </a:ext>
            </a:extLst>
          </p:cNvPr>
          <p:cNvSpPr txBox="1">
            <a:spLocks/>
          </p:cNvSpPr>
          <p:nvPr/>
        </p:nvSpPr>
        <p:spPr>
          <a:xfrm>
            <a:off x="3640782" y="3896686"/>
            <a:ext cx="1805879" cy="11504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solidFill>
                  <a:srgbClr val="6ACCE0"/>
                </a:solidFill>
                <a:latin typeface="The Seasons" pitchFamily="2" charset="77"/>
              </a:rPr>
              <a:t>Une belle fusion</a:t>
            </a:r>
            <a:br>
              <a:rPr lang="en-US" sz="1400" dirty="0">
                <a:solidFill>
                  <a:srgbClr val="6ACCE0"/>
                </a:solidFill>
                <a:latin typeface="The Seasons" pitchFamily="2" charset="77"/>
              </a:rPr>
            </a:br>
            <a:r>
              <a:rPr lang="en-US" sz="1400" dirty="0">
                <a:solidFill>
                  <a:srgbClr val="6ACCE0"/>
                </a:solidFill>
                <a:latin typeface="The Seasons" pitchFamily="2" charset="77"/>
              </a:rPr>
              <a:t>entre la nature et la science.​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CCD98EC-83B2-CAFF-4DBC-22FB14ED0768}"/>
              </a:ext>
            </a:extLst>
          </p:cNvPr>
          <p:cNvSpPr/>
          <p:nvPr/>
        </p:nvSpPr>
        <p:spPr>
          <a:xfrm>
            <a:off x="2123459" y="902825"/>
            <a:ext cx="2452687" cy="2452687"/>
          </a:xfrm>
          <a:prstGeom prst="ellipse">
            <a:avLst/>
          </a:prstGeom>
          <a:noFill/>
          <a:ln>
            <a:solidFill>
              <a:srgbClr val="6ACC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5C7C4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107F29B-A9A9-8BA2-CC9E-A25EAC5BD4CA}"/>
              </a:ext>
            </a:extLst>
          </p:cNvPr>
          <p:cNvSpPr/>
          <p:nvPr/>
        </p:nvSpPr>
        <p:spPr>
          <a:xfrm>
            <a:off x="3317378" y="2919314"/>
            <a:ext cx="2452687" cy="2452687"/>
          </a:xfrm>
          <a:prstGeom prst="ellipse">
            <a:avLst/>
          </a:prstGeom>
          <a:noFill/>
          <a:ln>
            <a:solidFill>
              <a:srgbClr val="6ACC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5C7C4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8115A26-B13E-AEEE-97E9-B663F11B41BF}"/>
              </a:ext>
            </a:extLst>
          </p:cNvPr>
          <p:cNvSpPr/>
          <p:nvPr/>
        </p:nvSpPr>
        <p:spPr>
          <a:xfrm>
            <a:off x="929539" y="2902316"/>
            <a:ext cx="2452687" cy="2452687"/>
          </a:xfrm>
          <a:prstGeom prst="ellipse">
            <a:avLst/>
          </a:prstGeom>
          <a:noFill/>
          <a:ln>
            <a:solidFill>
              <a:srgbClr val="6ACC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5C7C4"/>
              </a:solidFill>
            </a:endParaRPr>
          </a:p>
        </p:txBody>
      </p:sp>
      <p:pic>
        <p:nvPicPr>
          <p:cNvPr id="10" name="Picture 9" descr="A pair of blue water drops&#10;&#10;Description automatically generated">
            <a:extLst>
              <a:ext uri="{FF2B5EF4-FFF2-40B4-BE49-F238E27FC236}">
                <a16:creationId xmlns:a16="http://schemas.microsoft.com/office/drawing/2014/main" id="{446E30D7-AC7C-8E3C-D1B7-7C4EDC46A6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335" y="1375011"/>
            <a:ext cx="898934" cy="285376"/>
          </a:xfrm>
          <a:prstGeom prst="rect">
            <a:avLst/>
          </a:prstGeom>
        </p:spPr>
      </p:pic>
      <p:pic>
        <p:nvPicPr>
          <p:cNvPr id="16" name="Picture 15" descr="A blue and white logo&#10;&#10;Description automatically generated">
            <a:extLst>
              <a:ext uri="{FF2B5EF4-FFF2-40B4-BE49-F238E27FC236}">
                <a16:creationId xmlns:a16="http://schemas.microsoft.com/office/drawing/2014/main" id="{4E53A005-B7E2-7E97-3DC4-1775D9F88A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983" y="3338434"/>
            <a:ext cx="563617" cy="563617"/>
          </a:xfrm>
          <a:prstGeom prst="rect">
            <a:avLst/>
          </a:prstGeom>
        </p:spPr>
      </p:pic>
      <p:pic>
        <p:nvPicPr>
          <p:cNvPr id="18" name="Picture 17" descr="A blue line drawing of a person's face&#10;&#10;Description automatically generated">
            <a:extLst>
              <a:ext uri="{FF2B5EF4-FFF2-40B4-BE49-F238E27FC236}">
                <a16:creationId xmlns:a16="http://schemas.microsoft.com/office/drawing/2014/main" id="{D8E5D590-E4FD-3414-B8A2-E08C7FDADD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913" y="3403767"/>
            <a:ext cx="563617" cy="56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61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3D8F4A-1F5C-447A-D010-B40C43CD9E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41C2CF9-AFC6-677E-307B-926D1DDF12D2}"/>
              </a:ext>
            </a:extLst>
          </p:cNvPr>
          <p:cNvSpPr txBox="1">
            <a:spLocks/>
          </p:cNvSpPr>
          <p:nvPr/>
        </p:nvSpPr>
        <p:spPr>
          <a:xfrm>
            <a:off x="598026" y="2745717"/>
            <a:ext cx="10995949" cy="1366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6000" dirty="0">
                <a:solidFill>
                  <a:schemeClr val="bg1"/>
                </a:solidFill>
                <a:latin typeface="The Seasons Light" pitchFamily="2" charset="77"/>
              </a:rPr>
              <a:t>Une </a:t>
            </a:r>
            <a:r>
              <a:rPr lang="en-IE" sz="6000" b="1" dirty="0" err="1">
                <a:solidFill>
                  <a:schemeClr val="bg1"/>
                </a:solidFill>
                <a:latin typeface="The Seasons" pitchFamily="2" charset="77"/>
              </a:rPr>
              <a:t>opportunité</a:t>
            </a:r>
            <a:endParaRPr lang="en-IE" sz="6000" dirty="0">
              <a:solidFill>
                <a:schemeClr val="bg1"/>
              </a:solidFill>
              <a:latin typeface="The Seasons Light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E818EE-3A44-B50E-FCEE-735D50F430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362" y="2268637"/>
            <a:ext cx="2729277" cy="24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775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89760A1-C6C4-2E6B-800C-0BD9C39E6999}"/>
              </a:ext>
            </a:extLst>
          </p:cNvPr>
          <p:cNvSpPr/>
          <p:nvPr/>
        </p:nvSpPr>
        <p:spPr>
          <a:xfrm>
            <a:off x="0" y="2569579"/>
            <a:ext cx="12192000" cy="2095019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F41FD9-09F8-1250-0A7F-817DD12D57B9}"/>
              </a:ext>
            </a:extLst>
          </p:cNvPr>
          <p:cNvSpPr txBox="1"/>
          <p:nvPr/>
        </p:nvSpPr>
        <p:spPr>
          <a:xfrm>
            <a:off x="6248050" y="5126484"/>
            <a:ext cx="5048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En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soumettant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vos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images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avant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/après,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vous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consentez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à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ce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qu’elles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soient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éventuellement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utilisées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à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des fins de marketing, sans limitation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ni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expiration.​</a:t>
            </a:r>
            <a:endParaRPr lang="en-US" sz="1200" dirty="0">
              <a:latin typeface="Gotham Ligh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34DDF8-09D2-E4A3-2211-A135970F3ED0}"/>
              </a:ext>
            </a:extLst>
          </p:cNvPr>
          <p:cNvSpPr txBox="1"/>
          <p:nvPr/>
        </p:nvSpPr>
        <p:spPr>
          <a:xfrm>
            <a:off x="1219239" y="5126484"/>
            <a:ext cx="47247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solidFill>
                  <a:srgbClr val="8D9196"/>
                </a:solidFill>
                <a:latin typeface="Gotham Bold" pitchFamily="2" charset="0"/>
              </a:rPr>
              <a:t>Conseils :​</a:t>
            </a:r>
            <a:br>
              <a:rPr lang="en-US" sz="1200" b="1" dirty="0">
                <a:solidFill>
                  <a:srgbClr val="8D9196"/>
                </a:solidFill>
                <a:latin typeface="Gotham Bold" pitchFamily="2" charset="0"/>
              </a:rPr>
            </a:b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Veillez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à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prendre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vos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photos dans le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même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cadre, avec le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même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angle de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prise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de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vue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et le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même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éclairage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pour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obtenir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la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meilleure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comparaison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possible. Nous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vous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recommandons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d’utiliser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la lumière naturelle face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à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une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fenêtre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ou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à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un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mirroir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pour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obtenir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de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superbes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photos !​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F360EB-0A43-9AE4-8231-554AE2CE637D}"/>
              </a:ext>
            </a:extLst>
          </p:cNvPr>
          <p:cNvSpPr txBox="1"/>
          <p:nvPr/>
        </p:nvSpPr>
        <p:spPr>
          <a:xfrm>
            <a:off x="5414925" y="1162322"/>
            <a:ext cx="1998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GB" dirty="0" err="1">
                <a:solidFill>
                  <a:srgbClr val="10CADF"/>
                </a:solidFill>
                <a:latin typeface="Montserrat" pitchFamily="2" charset="77"/>
              </a:rPr>
              <a:t>Utilisez</a:t>
            </a:r>
            <a:r>
              <a:rPr lang="en-GB" dirty="0">
                <a:solidFill>
                  <a:srgbClr val="10CADF"/>
                </a:solidFill>
                <a:latin typeface="Montserrat" pitchFamily="2" charset="77"/>
              </a:rPr>
              <a:t> </a:t>
            </a:r>
            <a:r>
              <a:rPr lang="en-GB" dirty="0" err="1">
                <a:solidFill>
                  <a:srgbClr val="10CADF"/>
                </a:solidFill>
                <a:latin typeface="Montserrat" pitchFamily="2" charset="77"/>
              </a:rPr>
              <a:t>fidèlement</a:t>
            </a:r>
            <a:r>
              <a:rPr lang="en-GB" dirty="0">
                <a:solidFill>
                  <a:srgbClr val="10CADF"/>
                </a:solidFill>
                <a:latin typeface="Montserrat" pitchFamily="2" charset="77"/>
              </a:rPr>
              <a:t> les </a:t>
            </a:r>
            <a:r>
              <a:rPr lang="en-GB" dirty="0" err="1">
                <a:solidFill>
                  <a:srgbClr val="10CADF"/>
                </a:solidFill>
                <a:latin typeface="Montserrat" pitchFamily="2" charset="77"/>
              </a:rPr>
              <a:t>produits</a:t>
            </a:r>
            <a:endParaRPr lang="en-US" dirty="0">
              <a:solidFill>
                <a:srgbClr val="10CADF"/>
              </a:solidFill>
              <a:latin typeface="Montserrat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BA9812-605F-7B02-F057-3588B77D7B4E}"/>
              </a:ext>
            </a:extLst>
          </p:cNvPr>
          <p:cNvSpPr txBox="1"/>
          <p:nvPr/>
        </p:nvSpPr>
        <p:spPr>
          <a:xfrm>
            <a:off x="1873101" y="3434584"/>
            <a:ext cx="25811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Photographiez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votre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visage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avant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de commencer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à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utiliser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vos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produits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Alavida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C561D8-63B2-4C15-A18B-E38FE3D80516}"/>
              </a:ext>
            </a:extLst>
          </p:cNvPr>
          <p:cNvSpPr txBox="1"/>
          <p:nvPr/>
        </p:nvSpPr>
        <p:spPr>
          <a:xfrm>
            <a:off x="600827" y="2803949"/>
            <a:ext cx="6643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0CADF"/>
                </a:solidFill>
                <a:latin typeface="The Seasons" pitchFamily="2" charset="77"/>
              </a:rPr>
              <a:t>Comment </a:t>
            </a:r>
            <a:r>
              <a:rPr lang="en-US" sz="2400" b="1" dirty="0" err="1">
                <a:solidFill>
                  <a:srgbClr val="10CADF"/>
                </a:solidFill>
                <a:latin typeface="The Seasons" pitchFamily="2" charset="77"/>
              </a:rPr>
              <a:t>suivre</a:t>
            </a:r>
            <a:r>
              <a:rPr lang="en-US" sz="2400" b="1" dirty="0">
                <a:solidFill>
                  <a:srgbClr val="10CADF"/>
                </a:solidFill>
                <a:latin typeface="The Seasons" pitchFamily="2" charset="77"/>
              </a:rPr>
              <a:t> </a:t>
            </a:r>
            <a:r>
              <a:rPr lang="en-US" sz="2400" b="1" dirty="0" err="1">
                <a:solidFill>
                  <a:srgbClr val="10CADF"/>
                </a:solidFill>
                <a:latin typeface="The Seasons" pitchFamily="2" charset="77"/>
              </a:rPr>
              <a:t>vos</a:t>
            </a:r>
            <a:r>
              <a:rPr lang="en-US" sz="2400" b="1" dirty="0">
                <a:solidFill>
                  <a:srgbClr val="10CADF"/>
                </a:solidFill>
                <a:latin typeface="The Seasons" pitchFamily="2" charset="77"/>
              </a:rPr>
              <a:t> </a:t>
            </a:r>
            <a:r>
              <a:rPr lang="en-US" sz="2400" b="1" dirty="0" err="1">
                <a:solidFill>
                  <a:srgbClr val="10CADF"/>
                </a:solidFill>
                <a:latin typeface="The Seasons" pitchFamily="2" charset="77"/>
              </a:rPr>
              <a:t>résultats</a:t>
            </a:r>
            <a:r>
              <a:rPr lang="en-US" sz="2400" b="1" dirty="0">
                <a:solidFill>
                  <a:srgbClr val="10CADF"/>
                </a:solidFill>
                <a:latin typeface="The Seasons" pitchFamily="2" charset="77"/>
              </a:rPr>
              <a:t> </a:t>
            </a:r>
            <a:endParaRPr lang="en-US" sz="1800" dirty="0">
              <a:solidFill>
                <a:srgbClr val="10CADF"/>
              </a:solidFill>
              <a:latin typeface="Montserrat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B49555-D971-AA26-DBA4-E8BDE302B6F2}"/>
              </a:ext>
            </a:extLst>
          </p:cNvPr>
          <p:cNvSpPr txBox="1"/>
          <p:nvPr/>
        </p:nvSpPr>
        <p:spPr>
          <a:xfrm>
            <a:off x="5361674" y="3515609"/>
            <a:ext cx="1998927" cy="735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Photographiez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vous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à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nouveau après un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mois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d’utilisation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.</a:t>
            </a:r>
            <a:endParaRPr lang="en-US" sz="1400" dirty="0">
              <a:solidFill>
                <a:srgbClr val="9ADBE8"/>
              </a:solidFill>
              <a:latin typeface="Montserrat" pitchFamily="2" charset="77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4134FE-9073-F693-7039-DFB1F9133AF8}"/>
              </a:ext>
            </a:extLst>
          </p:cNvPr>
          <p:cNvSpPr txBox="1"/>
          <p:nvPr/>
        </p:nvSpPr>
        <p:spPr>
          <a:xfrm>
            <a:off x="8939583" y="3434584"/>
            <a:ext cx="27837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Partagez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votre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évolution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avec nous,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en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envoyant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vos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photos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avant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et après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à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u="sng" dirty="0" err="1">
                <a:solidFill>
                  <a:srgbClr val="9ADBE8"/>
                </a:solidFill>
                <a:latin typeface="Montserrat" pitchFamily="2" charset="77"/>
              </a:rPr>
              <a:t>product@lifewave.com</a:t>
            </a:r>
            <a:endParaRPr lang="en-US" sz="1400" u="sng" dirty="0">
              <a:solidFill>
                <a:srgbClr val="9ADBE8"/>
              </a:solidFill>
              <a:latin typeface="Montserrat" pitchFamily="2" charset="77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3E836F-A12C-A04F-5596-F455E07A49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453" y="3542303"/>
            <a:ext cx="738665" cy="7386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04E616B-431E-1345-5FD4-C63C83B9A5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0659" y="3542303"/>
            <a:ext cx="738665" cy="7386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26D97BC-CE8F-EBCF-4FDC-863B57BDA2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3843" y="3542303"/>
            <a:ext cx="738665" cy="738665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D0DAC5A-C833-D68D-E2CF-235C2798C285}"/>
              </a:ext>
            </a:extLst>
          </p:cNvPr>
          <p:cNvCxnSpPr>
            <a:cxnSpLocks/>
          </p:cNvCxnSpPr>
          <p:nvPr/>
        </p:nvCxnSpPr>
        <p:spPr>
          <a:xfrm>
            <a:off x="1076453" y="5125216"/>
            <a:ext cx="0" cy="1201597"/>
          </a:xfrm>
          <a:prstGeom prst="line">
            <a:avLst/>
          </a:prstGeom>
          <a:ln w="28575">
            <a:solidFill>
              <a:srgbClr val="9ADB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9C497F7-551C-4B62-612B-C0C5BA57951C}"/>
              </a:ext>
            </a:extLst>
          </p:cNvPr>
          <p:cNvCxnSpPr>
            <a:cxnSpLocks/>
          </p:cNvCxnSpPr>
          <p:nvPr/>
        </p:nvCxnSpPr>
        <p:spPr>
          <a:xfrm>
            <a:off x="6105264" y="5125216"/>
            <a:ext cx="0" cy="647599"/>
          </a:xfrm>
          <a:prstGeom prst="line">
            <a:avLst/>
          </a:prstGeom>
          <a:ln w="28575">
            <a:solidFill>
              <a:srgbClr val="9ADB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6F5150EF-BEBC-C89C-0C53-6A35283D427A}"/>
              </a:ext>
            </a:extLst>
          </p:cNvPr>
          <p:cNvSpPr txBox="1"/>
          <p:nvPr/>
        </p:nvSpPr>
        <p:spPr>
          <a:xfrm>
            <a:off x="600827" y="392821"/>
            <a:ext cx="112863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2400" b="1" dirty="0" err="1">
                <a:solidFill>
                  <a:srgbClr val="10CADF"/>
                </a:solidFill>
                <a:latin typeface="The Seasons" pitchFamily="2" charset="77"/>
              </a:rPr>
              <a:t>Offrez-vous</a:t>
            </a:r>
            <a:r>
              <a:rPr lang="en-GB" sz="2400" b="1" dirty="0">
                <a:solidFill>
                  <a:srgbClr val="10CADF"/>
                </a:solidFill>
                <a:latin typeface="The Seasons" pitchFamily="2" charset="77"/>
              </a:rPr>
              <a:t> le </a:t>
            </a:r>
            <a:r>
              <a:rPr lang="en-GB" sz="2400" b="1" dirty="0" err="1">
                <a:solidFill>
                  <a:srgbClr val="10CADF"/>
                </a:solidFill>
                <a:latin typeface="The Seasons" pitchFamily="2" charset="77"/>
              </a:rPr>
              <a:t>cadeau</a:t>
            </a:r>
            <a:r>
              <a:rPr lang="en-GB" sz="2400" b="1" dirty="0">
                <a:solidFill>
                  <a:srgbClr val="10CADF"/>
                </a:solidFill>
                <a:latin typeface="The Seasons" pitchFamily="2" charset="77"/>
              </a:rPr>
              <a:t> </a:t>
            </a:r>
            <a:r>
              <a:rPr lang="en-GB" sz="2400" b="1" dirty="0" err="1">
                <a:solidFill>
                  <a:srgbClr val="10CADF"/>
                </a:solidFill>
                <a:latin typeface="The Seasons" pitchFamily="2" charset="77"/>
              </a:rPr>
              <a:t>d’une</a:t>
            </a:r>
            <a:r>
              <a:rPr lang="en-GB" sz="2400" b="1" dirty="0">
                <a:solidFill>
                  <a:srgbClr val="10CADF"/>
                </a:solidFill>
                <a:latin typeface="The Seasons" pitchFamily="2" charset="77"/>
              </a:rPr>
              <a:t> </a:t>
            </a:r>
            <a:r>
              <a:rPr lang="en-GB" sz="2400" b="1" dirty="0" err="1">
                <a:solidFill>
                  <a:srgbClr val="10CADF"/>
                </a:solidFill>
                <a:latin typeface="The Seasons" pitchFamily="2" charset="77"/>
              </a:rPr>
              <a:t>beauté</a:t>
            </a:r>
            <a:r>
              <a:rPr lang="en-GB" sz="2400" b="1" dirty="0">
                <a:solidFill>
                  <a:srgbClr val="10CADF"/>
                </a:solidFill>
                <a:latin typeface="The Seasons" pitchFamily="2" charset="77"/>
              </a:rPr>
              <a:t> </a:t>
            </a:r>
            <a:r>
              <a:rPr lang="en-GB" sz="2400" b="1" dirty="0" err="1">
                <a:solidFill>
                  <a:srgbClr val="10CADF"/>
                </a:solidFill>
                <a:latin typeface="The Seasons" pitchFamily="2" charset="77"/>
              </a:rPr>
              <a:t>intemporelle</a:t>
            </a:r>
            <a:r>
              <a:rPr lang="en-GB" sz="2400" b="1" dirty="0">
                <a:solidFill>
                  <a:srgbClr val="10CADF"/>
                </a:solidFill>
                <a:latin typeface="The Seasons" pitchFamily="2" charset="77"/>
              </a:rPr>
              <a:t> et </a:t>
            </a:r>
            <a:r>
              <a:rPr lang="en-GB" sz="2400" b="1" dirty="0" err="1">
                <a:solidFill>
                  <a:srgbClr val="10CADF"/>
                </a:solidFill>
                <a:latin typeface="The Seasons" pitchFamily="2" charset="77"/>
              </a:rPr>
              <a:t>d’une</a:t>
            </a:r>
            <a:r>
              <a:rPr lang="en-GB" sz="2400" b="1" dirty="0">
                <a:solidFill>
                  <a:srgbClr val="10CADF"/>
                </a:solidFill>
                <a:latin typeface="The Seasons" pitchFamily="2" charset="77"/>
              </a:rPr>
              <a:t> </a:t>
            </a:r>
            <a:r>
              <a:rPr lang="en-GB" sz="2400" b="1" dirty="0" err="1">
                <a:solidFill>
                  <a:srgbClr val="10CADF"/>
                </a:solidFill>
                <a:latin typeface="The Seasons" pitchFamily="2" charset="77"/>
              </a:rPr>
              <a:t>confiance</a:t>
            </a:r>
            <a:r>
              <a:rPr lang="en-GB" sz="2400" b="1" dirty="0">
                <a:solidFill>
                  <a:srgbClr val="10CADF"/>
                </a:solidFill>
                <a:latin typeface="The Seasons" pitchFamily="2" charset="77"/>
              </a:rPr>
              <a:t> </a:t>
            </a:r>
            <a:r>
              <a:rPr lang="en-GB" sz="2400" b="1" dirty="0" err="1">
                <a:solidFill>
                  <a:srgbClr val="10CADF"/>
                </a:solidFill>
                <a:latin typeface="The Seasons" pitchFamily="2" charset="77"/>
              </a:rPr>
              <a:t>rayonnante</a:t>
            </a:r>
            <a:r>
              <a:rPr lang="en-GB" sz="2400" b="1" dirty="0">
                <a:solidFill>
                  <a:srgbClr val="10CADF"/>
                </a:solidFill>
                <a:latin typeface="The Seasons" pitchFamily="2" charset="77"/>
              </a:rPr>
              <a:t> :</a:t>
            </a:r>
            <a:endParaRPr lang="en-US" sz="2400" b="1" dirty="0">
              <a:solidFill>
                <a:srgbClr val="10CADF"/>
              </a:solidFill>
              <a:latin typeface="The Seasons" pitchFamily="2" charset="77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BA3DE07-55C6-EB1F-9286-7C6FE719C92F}"/>
              </a:ext>
            </a:extLst>
          </p:cNvPr>
          <p:cNvGrpSpPr/>
          <p:nvPr/>
        </p:nvGrpSpPr>
        <p:grpSpPr>
          <a:xfrm>
            <a:off x="1076453" y="1145351"/>
            <a:ext cx="891250" cy="891250"/>
            <a:chOff x="636608" y="1122201"/>
            <a:chExt cx="891250" cy="89125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C9C47C7-D0DB-D5DC-4D62-2BA84C7874F6}"/>
                </a:ext>
              </a:extLst>
            </p:cNvPr>
            <p:cNvSpPr/>
            <p:nvPr/>
          </p:nvSpPr>
          <p:spPr>
            <a:xfrm>
              <a:off x="636608" y="1122201"/>
              <a:ext cx="891250" cy="891250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3E0AB4E-EDC4-07BA-A8BB-D382AC46681E}"/>
                </a:ext>
              </a:extLst>
            </p:cNvPr>
            <p:cNvSpPr txBox="1"/>
            <p:nvPr/>
          </p:nvSpPr>
          <p:spPr>
            <a:xfrm>
              <a:off x="971216" y="1249781"/>
              <a:ext cx="2383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The Seasons" pitchFamily="2" charset="77"/>
                </a:rPr>
                <a:t>1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82F1C2C-B3A2-0EF7-AE52-79B86C57B91A}"/>
              </a:ext>
            </a:extLst>
          </p:cNvPr>
          <p:cNvGrpSpPr/>
          <p:nvPr/>
        </p:nvGrpSpPr>
        <p:grpSpPr>
          <a:xfrm>
            <a:off x="4514366" y="1145351"/>
            <a:ext cx="891250" cy="891250"/>
            <a:chOff x="1921398" y="1122201"/>
            <a:chExt cx="891250" cy="89125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BA5C9AA-6BBC-0EC5-4CE6-4C74793E40CE}"/>
                </a:ext>
              </a:extLst>
            </p:cNvPr>
            <p:cNvSpPr/>
            <p:nvPr/>
          </p:nvSpPr>
          <p:spPr>
            <a:xfrm>
              <a:off x="1921398" y="1122201"/>
              <a:ext cx="891250" cy="891250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45FC4E9-2882-9938-7BB0-C9C8FA942184}"/>
                </a:ext>
              </a:extLst>
            </p:cNvPr>
            <p:cNvSpPr txBox="1"/>
            <p:nvPr/>
          </p:nvSpPr>
          <p:spPr>
            <a:xfrm>
              <a:off x="2209705" y="1249781"/>
              <a:ext cx="3367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The Seasons" pitchFamily="2" charset="77"/>
                </a:rPr>
                <a:t>2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38A0EB8-475B-870A-1AF6-7AFC606E6AEB}"/>
              </a:ext>
            </a:extLst>
          </p:cNvPr>
          <p:cNvGrpSpPr/>
          <p:nvPr/>
        </p:nvGrpSpPr>
        <p:grpSpPr>
          <a:xfrm>
            <a:off x="7994419" y="1145351"/>
            <a:ext cx="1017512" cy="891250"/>
            <a:chOff x="7743463" y="1122201"/>
            <a:chExt cx="1017512" cy="891250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0EE415D-0806-9378-DA05-DA98583DA45B}"/>
                </a:ext>
              </a:extLst>
            </p:cNvPr>
            <p:cNvSpPr/>
            <p:nvPr/>
          </p:nvSpPr>
          <p:spPr>
            <a:xfrm>
              <a:off x="7743463" y="1122201"/>
              <a:ext cx="891250" cy="891250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F4C36CD-C46E-2C90-D4A4-B3E03F272CE4}"/>
                </a:ext>
              </a:extLst>
            </p:cNvPr>
            <p:cNvSpPr txBox="1"/>
            <p:nvPr/>
          </p:nvSpPr>
          <p:spPr>
            <a:xfrm>
              <a:off x="8031770" y="1249781"/>
              <a:ext cx="7292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The Seasons" pitchFamily="2" charset="77"/>
                </a:rPr>
                <a:t>3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7DA48584-8C81-6B2B-F8CC-6FCBF20459A6}"/>
              </a:ext>
            </a:extLst>
          </p:cNvPr>
          <p:cNvSpPr txBox="1"/>
          <p:nvPr/>
        </p:nvSpPr>
        <p:spPr>
          <a:xfrm>
            <a:off x="1990315" y="1162322"/>
            <a:ext cx="16967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err="1">
                <a:solidFill>
                  <a:srgbClr val="10CADF"/>
                </a:solidFill>
                <a:latin typeface="Montserrat" pitchFamily="2" charset="77"/>
              </a:rPr>
              <a:t>Commandez</a:t>
            </a:r>
            <a:r>
              <a:rPr lang="en-GB" sz="1800" dirty="0">
                <a:solidFill>
                  <a:srgbClr val="10CADF"/>
                </a:solidFill>
                <a:latin typeface="Montserrat" pitchFamily="2" charset="77"/>
              </a:rPr>
              <a:t> </a:t>
            </a:r>
            <a:r>
              <a:rPr lang="en-GB" sz="1800" dirty="0" err="1">
                <a:solidFill>
                  <a:srgbClr val="10CADF"/>
                </a:solidFill>
                <a:latin typeface="Montserrat" pitchFamily="2" charset="77"/>
              </a:rPr>
              <a:t>votre</a:t>
            </a:r>
            <a:r>
              <a:rPr lang="en-GB" sz="1800" dirty="0">
                <a:solidFill>
                  <a:srgbClr val="10CADF"/>
                </a:solidFill>
                <a:latin typeface="Montserrat" pitchFamily="2" charset="77"/>
              </a:rPr>
              <a:t> </a:t>
            </a:r>
            <a:r>
              <a:rPr lang="en-GB" sz="1800" dirty="0" err="1">
                <a:solidFill>
                  <a:srgbClr val="10CADF"/>
                </a:solidFill>
                <a:latin typeface="Montserrat" pitchFamily="2" charset="77"/>
              </a:rPr>
              <a:t>système</a:t>
            </a:r>
            <a:r>
              <a:rPr lang="en-GB" sz="1800" dirty="0">
                <a:solidFill>
                  <a:srgbClr val="10CADF"/>
                </a:solidFill>
                <a:latin typeface="Montserrat" pitchFamily="2" charset="77"/>
              </a:rPr>
              <a:t>. </a:t>
            </a:r>
            <a:endParaRPr lang="en-US" sz="1800" dirty="0">
              <a:solidFill>
                <a:srgbClr val="10CADF"/>
              </a:solidFill>
              <a:latin typeface="Montserrat" pitchFamily="2" charset="77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8C50E0D-4BF1-3E47-A1E8-EE18E88C7069}"/>
              </a:ext>
            </a:extLst>
          </p:cNvPr>
          <p:cNvSpPr txBox="1"/>
          <p:nvPr/>
        </p:nvSpPr>
        <p:spPr>
          <a:xfrm>
            <a:off x="8904858" y="1162322"/>
            <a:ext cx="25696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GB" dirty="0" err="1">
                <a:solidFill>
                  <a:srgbClr val="10CADF"/>
                </a:solidFill>
                <a:latin typeface="Montserrat" pitchFamily="2" charset="77"/>
              </a:rPr>
              <a:t>Observez</a:t>
            </a:r>
            <a:r>
              <a:rPr lang="en-GB" dirty="0">
                <a:solidFill>
                  <a:srgbClr val="10CADF"/>
                </a:solidFill>
                <a:latin typeface="Montserrat" pitchFamily="2" charset="77"/>
              </a:rPr>
              <a:t> la transformation de </a:t>
            </a:r>
            <a:r>
              <a:rPr lang="en-GB" dirty="0" err="1">
                <a:solidFill>
                  <a:srgbClr val="10CADF"/>
                </a:solidFill>
                <a:latin typeface="Montserrat" pitchFamily="2" charset="77"/>
              </a:rPr>
              <a:t>votre</a:t>
            </a:r>
            <a:r>
              <a:rPr lang="en-GB" dirty="0">
                <a:solidFill>
                  <a:srgbClr val="10CADF"/>
                </a:solidFill>
                <a:latin typeface="Montserrat" pitchFamily="2" charset="77"/>
              </a:rPr>
              <a:t> </a:t>
            </a:r>
            <a:r>
              <a:rPr lang="en-GB" dirty="0" err="1">
                <a:solidFill>
                  <a:srgbClr val="10CADF"/>
                </a:solidFill>
                <a:latin typeface="Montserrat" pitchFamily="2" charset="77"/>
              </a:rPr>
              <a:t>apparence</a:t>
            </a:r>
            <a:endParaRPr lang="en-US" dirty="0">
              <a:solidFill>
                <a:srgbClr val="10CADF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087327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erson wearing a white shirt&#10;&#10;Description automatically generated">
            <a:extLst>
              <a:ext uri="{FF2B5EF4-FFF2-40B4-BE49-F238E27FC236}">
                <a16:creationId xmlns:a16="http://schemas.microsoft.com/office/drawing/2014/main" id="{C36358CC-83CA-5B71-17C0-8EECA4B77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51858"/>
            <a:ext cx="12191999" cy="43542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65F8E5-EE5B-3383-9815-24FC0EE4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8838" y="2019280"/>
            <a:ext cx="5803301" cy="631371"/>
          </a:xfrm>
        </p:spPr>
        <p:txBody>
          <a:bodyPr>
            <a:normAutofit/>
          </a:bodyPr>
          <a:lstStyle/>
          <a:p>
            <a:r>
              <a:rPr lang="en-IE" sz="3600" b="1" dirty="0" err="1">
                <a:solidFill>
                  <a:schemeClr val="bg1"/>
                </a:solidFill>
                <a:latin typeface="The Seasons" pitchFamily="2" charset="77"/>
              </a:rPr>
              <a:t>L'industrie</a:t>
            </a:r>
            <a:endParaRPr lang="en-IE" sz="3600" b="1" dirty="0">
              <a:solidFill>
                <a:schemeClr val="bg1"/>
              </a:solidFill>
              <a:latin typeface="The Seasons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169481-45A5-BFC2-301C-7F81A94C396C}"/>
              </a:ext>
            </a:extLst>
          </p:cNvPr>
          <p:cNvSpPr txBox="1"/>
          <p:nvPr/>
        </p:nvSpPr>
        <p:spPr>
          <a:xfrm>
            <a:off x="5248837" y="3126184"/>
            <a:ext cx="611750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Le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marché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mondial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des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soins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de la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peau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était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évalué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à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plus de 145 milliards de dollars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en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2021 et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devrait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continuer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à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croître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à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un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taux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de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croissance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annuel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moyen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d’environ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4,5 % entre 2022 et 2028.​*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bg1"/>
              </a:solidFill>
              <a:latin typeface="Gotham Ligh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D’ici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2030, un milliard de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personnes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auront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60 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ans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ou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plus.**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bg1"/>
              </a:solidFill>
              <a:latin typeface="Gotham Ligh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Le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marché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des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soins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pour hommes se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développe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rapidement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, avec un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nombre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croissant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d’hommes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qui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adoptent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des routines de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soins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et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une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demande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de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produits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adaptés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à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leurs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besoins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spécifiques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.***​ </a:t>
            </a:r>
            <a:endParaRPr lang="en-US" sz="1300" dirty="0">
              <a:solidFill>
                <a:schemeClr val="bg1"/>
              </a:solidFill>
              <a:latin typeface="Gotham Book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1AD828-A846-2103-A2E2-9B972EF04860}"/>
              </a:ext>
            </a:extLst>
          </p:cNvPr>
          <p:cNvSpPr txBox="1"/>
          <p:nvPr/>
        </p:nvSpPr>
        <p:spPr>
          <a:xfrm>
            <a:off x="5248838" y="2663349"/>
            <a:ext cx="6372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The Seasons Light" pitchFamily="2" charset="77"/>
              </a:rPr>
              <a:t>Le monde attend le </a:t>
            </a:r>
            <a:r>
              <a:rPr lang="en-US" sz="1800" b="1" dirty="0" err="1">
                <a:solidFill>
                  <a:schemeClr val="bg1"/>
                </a:solidFill>
                <a:latin typeface="The Seasons Light" pitchFamily="2" charset="77"/>
              </a:rPr>
              <a:t>système</a:t>
            </a:r>
            <a:r>
              <a:rPr lang="en-US" sz="1800" b="1" dirty="0">
                <a:solidFill>
                  <a:schemeClr val="bg1"/>
                </a:solidFill>
                <a:latin typeface="The Seasons Light" pitchFamily="2" charset="77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he Seasons Light" pitchFamily="2" charset="77"/>
              </a:rPr>
              <a:t>régénérant</a:t>
            </a:r>
            <a:r>
              <a:rPr lang="en-US" sz="1800" b="1" dirty="0">
                <a:solidFill>
                  <a:schemeClr val="bg1"/>
                </a:solidFill>
                <a:latin typeface="The Seasons Light" pitchFamily="2" charset="77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he Seasons Light" pitchFamily="2" charset="77"/>
              </a:rPr>
              <a:t>Alavida</a:t>
            </a:r>
            <a:r>
              <a:rPr lang="en-US" sz="1800" b="1" dirty="0">
                <a:solidFill>
                  <a:schemeClr val="bg1"/>
                </a:solidFill>
                <a:latin typeface="The Seasons Light" pitchFamily="2" charset="77"/>
              </a:rPr>
              <a:t> :</a:t>
            </a:r>
            <a:endParaRPr lang="en-US" b="1" dirty="0">
              <a:solidFill>
                <a:schemeClr val="bg1"/>
              </a:solidFill>
              <a:latin typeface="The Seasons Light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648F21-3782-B450-0171-87C454A086F4}"/>
              </a:ext>
            </a:extLst>
          </p:cNvPr>
          <p:cNvSpPr/>
          <p:nvPr/>
        </p:nvSpPr>
        <p:spPr>
          <a:xfrm>
            <a:off x="0" y="0"/>
            <a:ext cx="12192000" cy="1242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249031-89F8-AE9A-E09B-C75D6DAACAC9}"/>
              </a:ext>
            </a:extLst>
          </p:cNvPr>
          <p:cNvSpPr/>
          <p:nvPr/>
        </p:nvSpPr>
        <p:spPr>
          <a:xfrm>
            <a:off x="0" y="5618480"/>
            <a:ext cx="12192000" cy="1242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0754DC-6814-2768-8AE1-41A81F98380A}"/>
              </a:ext>
            </a:extLst>
          </p:cNvPr>
          <p:cNvSpPr txBox="1"/>
          <p:nvPr/>
        </p:nvSpPr>
        <p:spPr>
          <a:xfrm>
            <a:off x="5513420" y="5755891"/>
            <a:ext cx="6117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7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Source:</a:t>
            </a:r>
          </a:p>
          <a:p>
            <a:r>
              <a:rPr lang="en-IE" sz="7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*Statista. Skin Care: Market date &amp; Analysis 2023.</a:t>
            </a:r>
          </a:p>
          <a:p>
            <a:r>
              <a:rPr lang="en-IE" sz="7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** World Health Organization - Fact sheet - Ageing and health 2022.</a:t>
            </a:r>
          </a:p>
          <a:p>
            <a:r>
              <a:rPr lang="en-IE" sz="7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***Skincare Market - Global Industry Analysis, Size, Share, Growth, Trends, Regional Outlook, and Forecast 2023-2032.</a:t>
            </a:r>
            <a:endParaRPr lang="en-US" sz="700" i="1" dirty="0">
              <a:solidFill>
                <a:srgbClr val="8D9196"/>
              </a:solidFill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365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27C201D-73CD-CBC8-AEED-A6181242DF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6461347"/>
              </p:ext>
            </p:extLst>
          </p:nvPr>
        </p:nvGraphicFramePr>
        <p:xfrm>
          <a:off x="1158240" y="1368395"/>
          <a:ext cx="9861550" cy="4287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2670">
                  <a:extLst>
                    <a:ext uri="{9D8B030D-6E8A-4147-A177-3AD203B41FA5}">
                      <a16:colId xmlns:a16="http://schemas.microsoft.com/office/drawing/2014/main" val="1302656012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1347983763"/>
                    </a:ext>
                  </a:extLst>
                </a:gridCol>
                <a:gridCol w="1493520">
                  <a:extLst>
                    <a:ext uri="{9D8B030D-6E8A-4147-A177-3AD203B41FA5}">
                      <a16:colId xmlns:a16="http://schemas.microsoft.com/office/drawing/2014/main" val="2404982417"/>
                    </a:ext>
                  </a:extLst>
                </a:gridCol>
                <a:gridCol w="1564640">
                  <a:extLst>
                    <a:ext uri="{9D8B030D-6E8A-4147-A177-3AD203B41FA5}">
                      <a16:colId xmlns:a16="http://schemas.microsoft.com/office/drawing/2014/main" val="1013729886"/>
                    </a:ext>
                  </a:extLst>
                </a:gridCol>
                <a:gridCol w="1493520">
                  <a:extLst>
                    <a:ext uri="{9D8B030D-6E8A-4147-A177-3AD203B41FA5}">
                      <a16:colId xmlns:a16="http://schemas.microsoft.com/office/drawing/2014/main" val="1805900903"/>
                    </a:ext>
                  </a:extLst>
                </a:gridCol>
              </a:tblGrid>
              <a:tr h="607695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800" b="0" dirty="0">
                          <a:solidFill>
                            <a:schemeClr val="bg1"/>
                          </a:solidFill>
                          <a:latin typeface="The Seasons Light" pitchFamily="2" charset="77"/>
                        </a:rPr>
                        <a:t>Brand Partner</a:t>
                      </a:r>
                      <a:endParaRPr lang="en-GB" sz="18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10CADF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noProof="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760971"/>
                  </a:ext>
                </a:extLst>
              </a:tr>
              <a:tr h="6076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$ </a:t>
                      </a: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Tarifs</a:t>
                      </a:r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200" b="0" i="0" u="none" strike="noStrike" noProof="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¥ </a:t>
                      </a:r>
                      <a:r>
                        <a:rPr lang="en-GB" sz="1200" b="0" i="0" u="none" strike="noStrike" noProof="0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Tarifs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noProof="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€ </a:t>
                      </a:r>
                      <a:r>
                        <a:rPr lang="en-GB" sz="1200" b="0" i="0" u="none" strike="noStrike" noProof="0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Tarifs</a:t>
                      </a:r>
                      <a:endParaRPr lang="en-GB" sz="1200" b="0" i="0" u="none" strike="noStrike" noProof="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BV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104967"/>
                  </a:ext>
                </a:extLst>
              </a:tr>
              <a:tr h="6807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</a:t>
                      </a:r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 Patches 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$69.95 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¥9,130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€66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55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115457"/>
                  </a:ext>
                </a:extLst>
              </a:tr>
              <a:tr h="6318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</a:t>
                      </a:r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 Daily Refresh Facial Nectar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$59.95 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¥7,810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€57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42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8258573"/>
                  </a:ext>
                </a:extLst>
              </a:tr>
              <a:tr h="5673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</a:t>
                      </a:r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 Nightly Restore Facial Crème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$79.95 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¥10,500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€76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55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660039"/>
                  </a:ext>
                </a:extLst>
              </a:tr>
              <a:tr h="6330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</a:t>
                      </a:r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 Revive Eye Cream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$69.95 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¥9,130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€66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42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356474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</a:t>
                      </a:r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 Regenerating Trio*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$149.95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¥19,580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€142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119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626115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50C43A9B-A6A1-8786-0A63-D7D9DD0584DE}"/>
              </a:ext>
            </a:extLst>
          </p:cNvPr>
          <p:cNvSpPr txBox="1">
            <a:spLocks/>
          </p:cNvSpPr>
          <p:nvPr/>
        </p:nvSpPr>
        <p:spPr>
          <a:xfrm>
            <a:off x="598026" y="570791"/>
            <a:ext cx="10995949" cy="797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3200" dirty="0">
                <a:solidFill>
                  <a:srgbClr val="9ADBE8"/>
                </a:solidFill>
                <a:latin typeface="The Seasons Light" pitchFamily="2" charset="77"/>
              </a:rPr>
              <a:t>TARIFS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8D0E2F-6D7E-A248-24DB-F7ABB42AE09F}"/>
              </a:ext>
            </a:extLst>
          </p:cNvPr>
          <p:cNvSpPr txBox="1"/>
          <p:nvPr/>
        </p:nvSpPr>
        <p:spPr>
          <a:xfrm>
            <a:off x="1059915" y="5739732"/>
            <a:ext cx="9847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*Le trio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régénérant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contient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: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Patchs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,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Nectar et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Crème.</a:t>
            </a:r>
          </a:p>
          <a:p>
            <a:r>
              <a:rPr lang="en-GB" sz="900" dirty="0">
                <a:solidFill>
                  <a:srgbClr val="8D9196"/>
                </a:solidFill>
                <a:latin typeface="Gotham Medium" pitchFamily="2" charset="0"/>
                <a:cs typeface="Calibri"/>
              </a:rPr>
              <a:t>Note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: Les prix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en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USD et EUR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n'incluent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pas les taxes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ni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les frais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d'expédition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 Les prix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en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yens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sont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taxes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incluses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</a:t>
            </a:r>
            <a:endParaRPr lang="en-US" sz="900" i="1" dirty="0">
              <a:solidFill>
                <a:srgbClr val="8D9196"/>
              </a:solidFill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8286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27C201D-73CD-CBC8-AEED-A6181242DF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7721579"/>
              </p:ext>
            </p:extLst>
          </p:nvPr>
        </p:nvGraphicFramePr>
        <p:xfrm>
          <a:off x="532694" y="1285399"/>
          <a:ext cx="11126616" cy="4287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3222">
                  <a:extLst>
                    <a:ext uri="{9D8B030D-6E8A-4147-A177-3AD203B41FA5}">
                      <a16:colId xmlns:a16="http://schemas.microsoft.com/office/drawing/2014/main" val="1302656012"/>
                    </a:ext>
                  </a:extLst>
                </a:gridCol>
                <a:gridCol w="1109886">
                  <a:extLst>
                    <a:ext uri="{9D8B030D-6E8A-4147-A177-3AD203B41FA5}">
                      <a16:colId xmlns:a16="http://schemas.microsoft.com/office/drawing/2014/main" val="1347983763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2404982417"/>
                    </a:ext>
                  </a:extLst>
                </a:gridCol>
                <a:gridCol w="1005426">
                  <a:extLst>
                    <a:ext uri="{9D8B030D-6E8A-4147-A177-3AD203B41FA5}">
                      <a16:colId xmlns:a16="http://schemas.microsoft.com/office/drawing/2014/main" val="1013729886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1805900903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2952346279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3865741092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3006522897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2125210851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785749130"/>
                    </a:ext>
                  </a:extLst>
                </a:gridCol>
              </a:tblGrid>
              <a:tr h="6076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>
                    <a:solidFill>
                      <a:srgbClr val="10CADF">
                        <a:alpha val="60000"/>
                      </a:srgb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800" dirty="0">
                          <a:solidFill>
                            <a:schemeClr val="bg1"/>
                          </a:solidFill>
                          <a:latin typeface="The Seasons Light" pitchFamily="2" charset="77"/>
                        </a:rPr>
                        <a:t>Client </a:t>
                      </a:r>
                      <a:r>
                        <a:rPr lang="en-IE" sz="1800" dirty="0" err="1">
                          <a:solidFill>
                            <a:schemeClr val="bg1"/>
                          </a:solidFill>
                          <a:latin typeface="The Seasons Light" pitchFamily="2" charset="77"/>
                        </a:rPr>
                        <a:t>privilégié</a:t>
                      </a:r>
                      <a:endParaRPr lang="en-IE" sz="1800" dirty="0">
                        <a:solidFill>
                          <a:schemeClr val="bg1"/>
                        </a:solidFill>
                        <a:latin typeface="The Seasons Light" pitchFamily="2" charset="77"/>
                      </a:endParaRPr>
                    </a:p>
                  </a:txBody>
                  <a:tcPr anchor="ctr">
                    <a:solidFill>
                      <a:srgbClr val="10CADF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noProof="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kern="120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800" b="0" dirty="0">
                          <a:solidFill>
                            <a:schemeClr val="bg1"/>
                          </a:solidFill>
                          <a:latin typeface="The Seasons Light" pitchFamily="2" charset="77"/>
                        </a:rPr>
                        <a:t>Client au </a:t>
                      </a:r>
                      <a:r>
                        <a:rPr lang="en-IE" sz="1800" b="0" dirty="0" err="1">
                          <a:solidFill>
                            <a:schemeClr val="bg1"/>
                          </a:solidFill>
                          <a:latin typeface="The Seasons Light" pitchFamily="2" charset="77"/>
                        </a:rPr>
                        <a:t>détail</a:t>
                      </a:r>
                      <a:endParaRPr lang="en-IE" sz="1800" b="0" dirty="0">
                        <a:solidFill>
                          <a:schemeClr val="bg1"/>
                        </a:solidFill>
                        <a:latin typeface="The Seasons Light" pitchFamily="2" charset="77"/>
                      </a:endParaRPr>
                    </a:p>
                  </a:txBody>
                  <a:tcPr anchor="ctr">
                    <a:solidFill>
                      <a:srgbClr val="10CADF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noProof="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kern="120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6490878"/>
                  </a:ext>
                </a:extLst>
              </a:tr>
              <a:tr h="6076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$ </a:t>
                      </a: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Tarifs</a:t>
                      </a:r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IE" sz="1200" b="0" i="0" u="none" strike="noStrike" kern="120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</a:t>
                      </a:r>
                      <a:r>
                        <a:rPr lang="en-GB" sz="1200" b="0" i="0" u="none" strike="noStrike" kern="1200" noProof="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en-GB" sz="1200" b="0" i="0" u="none" strike="noStrike" noProof="0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Tarifs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noProof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BV</a:t>
                      </a:r>
                      <a:endParaRPr lang="en-GB" sz="1200" b="0" i="0" u="none" strike="noStrike" noProof="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kern="120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Sponsor Profit</a:t>
                      </a:r>
                      <a:endParaRPr lang="en-GB" sz="1200" b="0" i="0" u="none" strike="noStrike" kern="120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$ </a:t>
                      </a: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Tarifs</a:t>
                      </a:r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200" b="0" i="0" u="none" strike="noStrike" noProof="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¥ </a:t>
                      </a:r>
                      <a:r>
                        <a:rPr lang="en-GB" sz="1200" b="0" i="0" u="none" strike="noStrike" noProof="0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Tarifs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IE" sz="1200" b="0" i="0" u="none" strike="noStrike" kern="120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</a:t>
                      </a:r>
                      <a:r>
                        <a:rPr lang="en-GB" sz="1200" b="0" i="0" u="none" strike="noStrike" kern="1200" noProof="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en-GB" sz="1200" b="0" i="0" u="none" strike="noStrike" noProof="0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Tarifs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noProof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BV</a:t>
                      </a:r>
                      <a:endParaRPr lang="en-GB" sz="1200" b="0" i="0" u="none" strike="noStrike" noProof="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kern="120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Sponsor Profit</a:t>
                      </a:r>
                      <a:endParaRPr lang="en-GB" sz="1200" b="0" i="0" u="none" strike="noStrike" kern="120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104967"/>
                  </a:ext>
                </a:extLst>
              </a:tr>
              <a:tr h="6807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 Patches </a:t>
                      </a:r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$69.95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€66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39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$20.00​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$79.95​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¥11,770​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€76​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39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$30.00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115457"/>
                  </a:ext>
                </a:extLst>
              </a:tr>
              <a:tr h="6318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 Daily Refresh Facial Nectar</a:t>
                      </a:r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$59.95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€57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25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$15.00​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$79.95​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¥10,500​</a:t>
                      </a:r>
                    </a:p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€76​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42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$20.00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8258573"/>
                  </a:ext>
                </a:extLst>
              </a:tr>
              <a:tr h="5673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 Nightly Restore Facial Crème</a:t>
                      </a:r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$79.95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€76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21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$20.00​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$99.95​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¥13,200​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€95​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55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$20.00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660039"/>
                  </a:ext>
                </a:extLst>
              </a:tr>
              <a:tr h="6330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 Revive Eye Cream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$69.95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€66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17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$15.00​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$89.95​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¥11,770​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€85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42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$20.00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356474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 Regenerating Trio*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$149.95</a:t>
                      </a:r>
                      <a:endParaRPr lang="en-US" sz="1400" b="0" i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€142</a:t>
                      </a:r>
                      <a:endParaRPr lang="en-GB" sz="1400" b="0" i="0" u="none" strike="noStrike" noProof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51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$40​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$199.95 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¥26,180​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€190​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119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$50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626115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50C43A9B-A6A1-8786-0A63-D7D9DD0584DE}"/>
              </a:ext>
            </a:extLst>
          </p:cNvPr>
          <p:cNvSpPr txBox="1">
            <a:spLocks/>
          </p:cNvSpPr>
          <p:nvPr/>
        </p:nvSpPr>
        <p:spPr>
          <a:xfrm>
            <a:off x="598026" y="570791"/>
            <a:ext cx="10995949" cy="797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3200" dirty="0">
                <a:solidFill>
                  <a:srgbClr val="9ADBE8"/>
                </a:solidFill>
                <a:latin typeface="The Seasons Light" pitchFamily="2" charset="77"/>
              </a:rPr>
              <a:t>TARIFS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DD9BD6-514E-EE3B-E5DD-87B225BE7A9E}"/>
              </a:ext>
            </a:extLst>
          </p:cNvPr>
          <p:cNvSpPr txBox="1"/>
          <p:nvPr/>
        </p:nvSpPr>
        <p:spPr>
          <a:xfrm>
            <a:off x="532694" y="5640878"/>
            <a:ext cx="9847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*Le trio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régénérant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contient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: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Patchs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,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Nectar et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Crème.</a:t>
            </a:r>
          </a:p>
          <a:p>
            <a:r>
              <a:rPr lang="en-GB" sz="900" dirty="0">
                <a:solidFill>
                  <a:srgbClr val="8D9196"/>
                </a:solidFill>
                <a:latin typeface="Gotham Medium" pitchFamily="2" charset="0"/>
                <a:cs typeface="Calibri"/>
              </a:rPr>
              <a:t>Note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: Les prix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en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USD et EUR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n'incluent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pas les taxes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ni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les frais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d'expédition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 Les prix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en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yens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sont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taxes </a:t>
            </a:r>
            <a:r>
              <a:rPr lang="en-GB" sz="9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incluses</a:t>
            </a:r>
            <a:r>
              <a:rPr lang="en-GB" sz="9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</a:t>
            </a:r>
            <a:endParaRPr lang="en-US" sz="900" i="1" dirty="0">
              <a:solidFill>
                <a:srgbClr val="8D9196"/>
              </a:solidFill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3039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DEE540F-3359-5B15-A138-67951E75123D}"/>
              </a:ext>
            </a:extLst>
          </p:cNvPr>
          <p:cNvSpPr/>
          <p:nvPr/>
        </p:nvSpPr>
        <p:spPr>
          <a:xfrm>
            <a:off x="0" y="-1293"/>
            <a:ext cx="12192000" cy="6858000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B484E1-D568-D802-5D1E-77FFE497D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7396" y="1720559"/>
            <a:ext cx="3643979" cy="32353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09CAC46-0DE0-D314-18C8-41130DF23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010" y="2170976"/>
            <a:ext cx="9132750" cy="1001561"/>
          </a:xfr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dirty="0" err="1">
                <a:solidFill>
                  <a:srgbClr val="007287"/>
                </a:solidFill>
                <a:latin typeface="The Seasons Light" pitchFamily="2" charset="77"/>
                <a:cs typeface="Arial"/>
              </a:rPr>
              <a:t>Régénérez</a:t>
            </a:r>
            <a:r>
              <a:rPr lang="en-US" sz="2400" dirty="0">
                <a:solidFill>
                  <a:srgbClr val="007287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2400" dirty="0" err="1">
                <a:solidFill>
                  <a:srgbClr val="007287"/>
                </a:solidFill>
                <a:latin typeface="The Seasons Light" pitchFamily="2" charset="77"/>
                <a:cs typeface="Arial"/>
              </a:rPr>
              <a:t>votre</a:t>
            </a:r>
            <a:r>
              <a:rPr lang="en-US" sz="2400" dirty="0">
                <a:solidFill>
                  <a:srgbClr val="007287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2400" dirty="0" err="1">
                <a:solidFill>
                  <a:srgbClr val="007287"/>
                </a:solidFill>
                <a:latin typeface="The Seasons Light" pitchFamily="2" charset="77"/>
                <a:cs typeface="Arial"/>
              </a:rPr>
              <a:t>peau</a:t>
            </a:r>
            <a:r>
              <a:rPr lang="en-US" sz="2400" dirty="0">
                <a:solidFill>
                  <a:srgbClr val="007287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2400" dirty="0" err="1">
                <a:solidFill>
                  <a:srgbClr val="007287"/>
                </a:solidFill>
                <a:latin typeface="The Seasons Light" pitchFamily="2" charset="77"/>
                <a:cs typeface="Arial"/>
              </a:rPr>
              <a:t>en</a:t>
            </a:r>
            <a:r>
              <a:rPr lang="en-US" sz="2400" dirty="0">
                <a:solidFill>
                  <a:srgbClr val="007287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2400" dirty="0" err="1">
                <a:solidFill>
                  <a:srgbClr val="007287"/>
                </a:solidFill>
                <a:latin typeface="The Seasons Light" pitchFamily="2" charset="77"/>
                <a:cs typeface="Arial"/>
              </a:rPr>
              <a:t>réinventant</a:t>
            </a:r>
            <a:r>
              <a:rPr lang="en-US" sz="2400" dirty="0">
                <a:solidFill>
                  <a:srgbClr val="007287"/>
                </a:solidFill>
                <a:latin typeface="The Seasons Light" pitchFamily="2" charset="77"/>
                <a:cs typeface="Arial"/>
              </a:rPr>
              <a:t> la </a:t>
            </a:r>
            <a:r>
              <a:rPr lang="en-US" sz="2400" dirty="0" err="1">
                <a:solidFill>
                  <a:srgbClr val="007287"/>
                </a:solidFill>
                <a:latin typeface="The Seasons Light" pitchFamily="2" charset="77"/>
                <a:cs typeface="Arial"/>
              </a:rPr>
              <a:t>façon</a:t>
            </a:r>
            <a:r>
              <a:rPr lang="en-US" sz="2400" dirty="0">
                <a:solidFill>
                  <a:srgbClr val="007287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2400" dirty="0" err="1">
                <a:solidFill>
                  <a:srgbClr val="007287"/>
                </a:solidFill>
                <a:latin typeface="The Seasons Light" pitchFamily="2" charset="77"/>
                <a:cs typeface="Arial"/>
              </a:rPr>
              <a:t>dont</a:t>
            </a:r>
            <a:r>
              <a:rPr lang="en-US" sz="2400" dirty="0">
                <a:solidFill>
                  <a:srgbClr val="007287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2400" dirty="0" err="1">
                <a:solidFill>
                  <a:srgbClr val="007287"/>
                </a:solidFill>
                <a:latin typeface="The Seasons Light" pitchFamily="2" charset="77"/>
                <a:cs typeface="Arial"/>
              </a:rPr>
              <a:t>vous</a:t>
            </a:r>
            <a:r>
              <a:rPr lang="en-US" sz="2400" dirty="0">
                <a:solidFill>
                  <a:srgbClr val="007287"/>
                </a:solidFill>
                <a:latin typeface="The Seasons Light" pitchFamily="2" charset="77"/>
                <a:cs typeface="Arial"/>
              </a:rPr>
              <a:t> la </a:t>
            </a:r>
            <a:r>
              <a:rPr lang="en-US" sz="2400" dirty="0" err="1">
                <a:solidFill>
                  <a:srgbClr val="007287"/>
                </a:solidFill>
                <a:latin typeface="The Seasons Light" pitchFamily="2" charset="77"/>
                <a:cs typeface="Arial"/>
              </a:rPr>
              <a:t>traitez</a:t>
            </a:r>
            <a:r>
              <a:rPr lang="en-US" sz="2400" dirty="0">
                <a:solidFill>
                  <a:srgbClr val="007287"/>
                </a:solidFill>
                <a:latin typeface="The Seasons Light" pitchFamily="2" charset="77"/>
                <a:cs typeface="Arial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3C367C-A04A-B198-8160-9CE827975BE4}"/>
              </a:ext>
            </a:extLst>
          </p:cNvPr>
          <p:cNvSpPr txBox="1"/>
          <p:nvPr/>
        </p:nvSpPr>
        <p:spPr>
          <a:xfrm>
            <a:off x="2968734" y="2897163"/>
            <a:ext cx="59813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fontAlgn="base">
              <a:buNone/>
            </a:pP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Tout le monde a le droit de se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sentir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beau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à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l’intérieur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comme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à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l’extérieur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, avec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une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vision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lumineuse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de la vie et un éclat tout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aussi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vibrant.​</a:t>
            </a:r>
          </a:p>
          <a:p>
            <a:pPr marL="0" indent="0" algn="ctr" fontAlgn="base">
              <a:buNone/>
            </a:pP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Découvrez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comment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vous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pouvez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faire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d’Alavida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une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partie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de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votre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vie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aujourd’hui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.</a:t>
            </a:r>
          </a:p>
        </p:txBody>
      </p:sp>
      <p:pic>
        <p:nvPicPr>
          <p:cNvPr id="10" name="Picture 9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0DA4673A-B004-25D2-5E0C-0DB799324D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60" y="5908295"/>
            <a:ext cx="1505651" cy="464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FCC7DF1-F783-8006-E11E-4BE4C158EF20}"/>
              </a:ext>
            </a:extLst>
          </p:cNvPr>
          <p:cNvSpPr txBox="1"/>
          <p:nvPr/>
        </p:nvSpPr>
        <p:spPr>
          <a:xfrm>
            <a:off x="3231970" y="5194571"/>
            <a:ext cx="54548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fontAlgn="base">
              <a:lnSpc>
                <a:spcPct val="100000"/>
              </a:lnSpc>
              <a:buNone/>
            </a:pPr>
            <a:r>
              <a:rPr lang="en-US" sz="1200" b="1" dirty="0">
                <a:solidFill>
                  <a:schemeClr val="bg1"/>
                </a:solidFill>
                <a:latin typeface="Gotham Bold" pitchFamily="2" charset="0"/>
              </a:rPr>
              <a:t>WWW.LIFEWAVE.COM</a:t>
            </a:r>
            <a:endParaRPr lang="en-GB" sz="1200" b="1" dirty="0">
              <a:solidFill>
                <a:schemeClr val="bg1"/>
              </a:solidFill>
              <a:latin typeface="Gotham Bold" pitchFamily="2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69F340B-018D-AF2E-4478-AC4A418094E8}"/>
              </a:ext>
            </a:extLst>
          </p:cNvPr>
          <p:cNvGrpSpPr/>
          <p:nvPr/>
        </p:nvGrpSpPr>
        <p:grpSpPr>
          <a:xfrm>
            <a:off x="5065307" y="4505804"/>
            <a:ext cx="1788157" cy="548369"/>
            <a:chOff x="5201920" y="4795183"/>
            <a:chExt cx="1788157" cy="548369"/>
          </a:xfrm>
        </p:grpSpPr>
        <p:pic>
          <p:nvPicPr>
            <p:cNvPr id="16" name="Picture 15" descr="A blue letter in a white circle&#10;&#10;Description automatically generated">
              <a:extLst>
                <a:ext uri="{FF2B5EF4-FFF2-40B4-BE49-F238E27FC236}">
                  <a16:creationId xmlns:a16="http://schemas.microsoft.com/office/drawing/2014/main" id="{245F022E-77E7-95B3-6046-1A21868F8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920" y="4836497"/>
              <a:ext cx="507055" cy="507055"/>
            </a:xfrm>
            <a:prstGeom prst="rect">
              <a:avLst/>
            </a:prstGeom>
          </p:spPr>
        </p:pic>
        <p:pic>
          <p:nvPicPr>
            <p:cNvPr id="18" name="Picture 17" descr="A blue and white logo&#10;&#10;Description automatically generated">
              <a:extLst>
                <a:ext uri="{FF2B5EF4-FFF2-40B4-BE49-F238E27FC236}">
                  <a16:creationId xmlns:a16="http://schemas.microsoft.com/office/drawing/2014/main" id="{7A29F6AD-96D3-67D5-D060-70CFE27A9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2471" y="4818655"/>
              <a:ext cx="507055" cy="507055"/>
            </a:xfrm>
            <a:prstGeom prst="rect">
              <a:avLst/>
            </a:prstGeom>
          </p:spPr>
        </p:pic>
        <p:pic>
          <p:nvPicPr>
            <p:cNvPr id="20" name="Picture 19" descr="A white circle with blue text&#10;&#10;Description automatically generated">
              <a:extLst>
                <a:ext uri="{FF2B5EF4-FFF2-40B4-BE49-F238E27FC236}">
                  <a16:creationId xmlns:a16="http://schemas.microsoft.com/office/drawing/2014/main" id="{50BFB965-F8C6-6399-B4EA-586FCA49F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3022" y="4795183"/>
              <a:ext cx="507055" cy="507055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19FE40C-2680-105E-1DB5-3E916C207227}"/>
              </a:ext>
            </a:extLst>
          </p:cNvPr>
          <p:cNvSpPr txBox="1"/>
          <p:nvPr/>
        </p:nvSpPr>
        <p:spPr>
          <a:xfrm>
            <a:off x="2911385" y="4061691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1600" b="1" dirty="0">
                <a:solidFill>
                  <a:schemeClr val="bg1"/>
                </a:solidFill>
                <a:latin typeface="Gotham Bold" pitchFamily="2" charset="0"/>
              </a:rPr>
              <a:t>SUIVEZ NOUS</a:t>
            </a:r>
            <a:endParaRPr lang="en-GB" sz="1600" b="1" dirty="0">
              <a:solidFill>
                <a:schemeClr val="bg1"/>
              </a:solidFill>
              <a:latin typeface="Gotham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819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plant&#10;&#10;Description automatically generated">
            <a:extLst>
              <a:ext uri="{FF2B5EF4-FFF2-40B4-BE49-F238E27FC236}">
                <a16:creationId xmlns:a16="http://schemas.microsoft.com/office/drawing/2014/main" id="{9AC02848-C470-140B-A3B3-53A75E412A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462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993CB3-0486-A1EC-0380-6AF08FFC430D}"/>
              </a:ext>
            </a:extLst>
          </p:cNvPr>
          <p:cNvSpPr txBox="1"/>
          <p:nvPr/>
        </p:nvSpPr>
        <p:spPr>
          <a:xfrm>
            <a:off x="6564637" y="1657519"/>
            <a:ext cx="4651231" cy="3958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Chez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LifeWave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, nous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savons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que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vous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souhaitez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vieillir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en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toute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confiance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et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beauté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 !​ Nous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pensons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que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votre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peau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doit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être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aussi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brillante et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radieuse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que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vous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l’êtes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à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l’intérieur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. Nous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l’avons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compris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.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C’est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pourquoi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nous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avons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créé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le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système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régénérant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Alavida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.​ </a:t>
            </a:r>
          </a:p>
          <a:p>
            <a:pPr>
              <a:lnSpc>
                <a:spcPct val="150000"/>
              </a:lnSpc>
            </a:pPr>
            <a:endParaRPr lang="en-GB" sz="1300" dirty="0">
              <a:solidFill>
                <a:schemeClr val="bg1"/>
              </a:solidFill>
              <a:latin typeface="Gotham Light" pitchFamily="2" charset="0"/>
              <a:cs typeface="Segoe UI"/>
            </a:endParaRPr>
          </a:p>
          <a:p>
            <a:pPr>
              <a:lnSpc>
                <a:spcPct val="150000"/>
              </a:lnSpc>
            </a:pP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Alliant science et nature, le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système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complet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Alavida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combine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une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puissante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gamme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d’ingrédients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qui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aident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à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éclaircir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et unifier le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teint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et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à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raffermir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la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peau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.</a:t>
            </a:r>
          </a:p>
          <a:p>
            <a:pPr>
              <a:lnSpc>
                <a:spcPct val="150000"/>
              </a:lnSpc>
            </a:pPr>
            <a:endParaRPr lang="en-GB" sz="1300" dirty="0">
              <a:solidFill>
                <a:schemeClr val="bg1"/>
              </a:solidFill>
              <a:latin typeface="Gotham Light" pitchFamily="2" charset="0"/>
              <a:cs typeface="Segoe UI"/>
            </a:endParaRPr>
          </a:p>
          <a:p>
            <a:pPr>
              <a:lnSpc>
                <a:spcPct val="150000"/>
              </a:lnSpc>
            </a:pP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​​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77B7B0-0F26-6AF6-B505-B3C69E3FF45C}"/>
              </a:ext>
            </a:extLst>
          </p:cNvPr>
          <p:cNvSpPr/>
          <p:nvPr/>
        </p:nvSpPr>
        <p:spPr>
          <a:xfrm>
            <a:off x="0" y="1"/>
            <a:ext cx="12214622" cy="1242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2FBD52-DE02-2C81-E14F-251AD4CBC823}"/>
              </a:ext>
            </a:extLst>
          </p:cNvPr>
          <p:cNvSpPr/>
          <p:nvPr/>
        </p:nvSpPr>
        <p:spPr>
          <a:xfrm>
            <a:off x="0" y="5615718"/>
            <a:ext cx="12214622" cy="12422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5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CE0C7-DE7C-A196-3034-0418F2275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6349"/>
            <a:ext cx="12214621" cy="6858001"/>
          </a:xfrm>
          <a:prstGeom prst="rect">
            <a:avLst/>
          </a:prstGeom>
        </p:spPr>
      </p:pic>
      <p:sp>
        <p:nvSpPr>
          <p:cNvPr id="2" name="Subtitle 7">
            <a:extLst>
              <a:ext uri="{FF2B5EF4-FFF2-40B4-BE49-F238E27FC236}">
                <a16:creationId xmlns:a16="http://schemas.microsoft.com/office/drawing/2014/main" id="{F7EFE7F3-190A-BFD5-FF03-8DE14D63265B}"/>
              </a:ext>
            </a:extLst>
          </p:cNvPr>
          <p:cNvSpPr txBox="1">
            <a:spLocks/>
          </p:cNvSpPr>
          <p:nvPr/>
        </p:nvSpPr>
        <p:spPr>
          <a:xfrm>
            <a:off x="2765490" y="2198669"/>
            <a:ext cx="4260342" cy="2946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Avec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une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approche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b="1" dirty="0">
                <a:solidFill>
                  <a:srgbClr val="6ACCE0"/>
                </a:solidFill>
                <a:latin typeface="The Seasons" pitchFamily="2" charset="77"/>
                <a:cs typeface="Segoe UI"/>
              </a:rPr>
              <a:t>24h/24, 7j/7 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de la nutrition de la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peau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Alavida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redonne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à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votre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peau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l’éclat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qu’elle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avait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autrefois. </a:t>
            </a:r>
            <a:b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</a:b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La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beauté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est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sans effort.</a:t>
            </a:r>
            <a:b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</a:br>
            <a:r>
              <a:rPr lang="en-US" sz="2000" b="1" dirty="0">
                <a:solidFill>
                  <a:srgbClr val="6ACCE0"/>
                </a:solidFill>
                <a:latin typeface="The Seasons" pitchFamily="2" charset="77"/>
                <a:cs typeface="Segoe UI"/>
              </a:rPr>
              <a:t>Les </a:t>
            </a:r>
            <a:r>
              <a:rPr lang="en-US" sz="2000" b="1" dirty="0" err="1">
                <a:solidFill>
                  <a:srgbClr val="6ACCE0"/>
                </a:solidFill>
                <a:latin typeface="The Seasons" pitchFamily="2" charset="77"/>
                <a:cs typeface="Segoe UI"/>
              </a:rPr>
              <a:t>résultats</a:t>
            </a:r>
            <a:r>
              <a:rPr lang="en-US" sz="2000" b="1" dirty="0">
                <a:solidFill>
                  <a:srgbClr val="6ACCE0"/>
                </a:solidFill>
                <a:latin typeface="The Seasons" pitchFamily="2" charset="77"/>
                <a:cs typeface="Segoe UI"/>
              </a:rPr>
              <a:t> </a:t>
            </a:r>
            <a:r>
              <a:rPr lang="en-US" sz="2000" b="1" dirty="0" err="1">
                <a:solidFill>
                  <a:srgbClr val="6ACCE0"/>
                </a:solidFill>
                <a:latin typeface="The Seasons" pitchFamily="2" charset="77"/>
                <a:cs typeface="Segoe UI"/>
              </a:rPr>
              <a:t>sont</a:t>
            </a:r>
            <a:r>
              <a:rPr lang="en-US" sz="2000" b="1" dirty="0">
                <a:solidFill>
                  <a:srgbClr val="6ACCE0"/>
                </a:solidFill>
                <a:latin typeface="The Seasons" pitchFamily="2" charset="77"/>
                <a:cs typeface="Segoe UI"/>
              </a:rPr>
              <a:t> </a:t>
            </a:r>
            <a:r>
              <a:rPr lang="en-US" sz="2000" b="1" dirty="0" err="1">
                <a:solidFill>
                  <a:srgbClr val="6ACCE0"/>
                </a:solidFill>
                <a:latin typeface="The Seasons" pitchFamily="2" charset="77"/>
                <a:cs typeface="Segoe UI"/>
              </a:rPr>
              <a:t>visibles</a:t>
            </a:r>
            <a:r>
              <a:rPr lang="en-US" sz="2000" b="1" dirty="0">
                <a:solidFill>
                  <a:srgbClr val="6ACCE0"/>
                </a:solidFill>
                <a:latin typeface="The Seasons" pitchFamily="2" charset="77"/>
                <a:cs typeface="Segoe UI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980F75-BF55-84DA-DB36-47C19C912DB3}"/>
              </a:ext>
            </a:extLst>
          </p:cNvPr>
          <p:cNvSpPr/>
          <p:nvPr/>
        </p:nvSpPr>
        <p:spPr>
          <a:xfrm>
            <a:off x="0" y="1"/>
            <a:ext cx="12214622" cy="124228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7E27A4-14CF-65B9-567D-150688B61D7A}"/>
              </a:ext>
            </a:extLst>
          </p:cNvPr>
          <p:cNvSpPr/>
          <p:nvPr/>
        </p:nvSpPr>
        <p:spPr>
          <a:xfrm>
            <a:off x="0" y="5615719"/>
            <a:ext cx="12214622" cy="1242281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D71992F-DD5A-64CF-2F6B-DA739F90D060}"/>
              </a:ext>
            </a:extLst>
          </p:cNvPr>
          <p:cNvCxnSpPr>
            <a:cxnSpLocks/>
          </p:cNvCxnSpPr>
          <p:nvPr/>
        </p:nvCxnSpPr>
        <p:spPr>
          <a:xfrm>
            <a:off x="2856263" y="4948177"/>
            <a:ext cx="2948792" cy="0"/>
          </a:xfrm>
          <a:prstGeom prst="line">
            <a:avLst/>
          </a:prstGeom>
          <a:ln w="28575">
            <a:solidFill>
              <a:srgbClr val="6ACC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3387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A close-up of a blue and white object&#10;&#10;Description automatically generated">
            <a:extLst>
              <a:ext uri="{FF2B5EF4-FFF2-40B4-BE49-F238E27FC236}">
                <a16:creationId xmlns:a16="http://schemas.microsoft.com/office/drawing/2014/main" id="{08BAB4DF-1A99-80EB-489D-5E1710460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1"/>
            <a:ext cx="12192000" cy="68452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00DA88-6359-312C-FB99-E9B74F200CEB}"/>
              </a:ext>
            </a:extLst>
          </p:cNvPr>
          <p:cNvSpPr/>
          <p:nvPr/>
        </p:nvSpPr>
        <p:spPr>
          <a:xfrm>
            <a:off x="4060014" y="1978615"/>
            <a:ext cx="1635170" cy="116955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800" b="1" dirty="0" err="1">
                <a:solidFill>
                  <a:srgbClr val="9ADBE8"/>
                </a:solidFill>
                <a:latin typeface="The Seasons" pitchFamily="2" charset="77"/>
                <a:cs typeface="Arial"/>
              </a:rPr>
              <a:t>Réduit</a:t>
            </a:r>
            <a:endParaRPr lang="en-US" sz="2800" dirty="0">
              <a:solidFill>
                <a:srgbClr val="9ADBE8"/>
              </a:solidFill>
              <a:latin typeface="Calibri"/>
              <a:cs typeface="Calibri"/>
            </a:endParaRPr>
          </a:p>
          <a:p>
            <a:pPr algn="ctr"/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l’apparence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des rides et des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ridules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​*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5FEFD6F-57B1-BED8-0D9C-E1C309FBC845}"/>
              </a:ext>
            </a:extLst>
          </p:cNvPr>
          <p:cNvSpPr/>
          <p:nvPr/>
        </p:nvSpPr>
        <p:spPr>
          <a:xfrm>
            <a:off x="1743632" y="1285672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9EEA9B2-C557-B14A-9DEB-3EA5498AB0C1}"/>
              </a:ext>
            </a:extLst>
          </p:cNvPr>
          <p:cNvSpPr/>
          <p:nvPr/>
        </p:nvSpPr>
        <p:spPr>
          <a:xfrm>
            <a:off x="3805935" y="1285672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648C329-45D0-E3E3-8CEB-548B61F9A1ED}"/>
              </a:ext>
            </a:extLst>
          </p:cNvPr>
          <p:cNvSpPr/>
          <p:nvPr/>
        </p:nvSpPr>
        <p:spPr>
          <a:xfrm>
            <a:off x="5868238" y="1285672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7">
            <a:extLst>
              <a:ext uri="{FF2B5EF4-FFF2-40B4-BE49-F238E27FC236}">
                <a16:creationId xmlns:a16="http://schemas.microsoft.com/office/drawing/2014/main" id="{BAB24867-B731-A8C3-7FB5-064690919421}"/>
              </a:ext>
            </a:extLst>
          </p:cNvPr>
          <p:cNvSpPr txBox="1">
            <a:spLocks/>
          </p:cNvSpPr>
          <p:nvPr/>
        </p:nvSpPr>
        <p:spPr>
          <a:xfrm>
            <a:off x="1693354" y="1978615"/>
            <a:ext cx="2243885" cy="1095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2800" b="1" dirty="0">
                <a:solidFill>
                  <a:srgbClr val="9ADBE8"/>
                </a:solidFill>
                <a:latin typeface="The Seasons" pitchFamily="2" charset="77"/>
                <a:cs typeface="Arial"/>
              </a:rPr>
              <a:t>98,6 %</a:t>
            </a:r>
          </a:p>
          <a:p>
            <a:pPr algn="ctr"/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d’ingrédients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d’origine</a:t>
            </a:r>
            <a:endParaRPr lang="en-US" sz="1400" dirty="0">
              <a:solidFill>
                <a:srgbClr val="8D9196"/>
              </a:solidFill>
              <a:latin typeface="The Seasons Light" pitchFamily="2" charset="77"/>
              <a:cs typeface="Arial"/>
            </a:endParaRPr>
          </a:p>
          <a:p>
            <a:pPr algn="ctr"/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naturelle et</a:t>
            </a:r>
          </a:p>
          <a:p>
            <a:pPr algn="ctr"/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végétale</a:t>
            </a:r>
            <a:endParaRPr lang="en-US" sz="1400" dirty="0">
              <a:solidFill>
                <a:srgbClr val="8D9196"/>
              </a:solidFill>
              <a:latin typeface="The Seasons Light" pitchFamily="2" charset="77"/>
              <a:cs typeface="Arial"/>
            </a:endParaRPr>
          </a:p>
          <a:p>
            <a:pPr algn="ctr"/>
            <a:r>
              <a:rPr lang="en-US" sz="1400" baseline="300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</a:t>
            </a:r>
            <a:br>
              <a:rPr lang="en-US" sz="1400" baseline="300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</a:br>
            <a:endParaRPr lang="en-US" sz="1400" baseline="30000" dirty="0">
              <a:solidFill>
                <a:srgbClr val="8D9196"/>
              </a:solidFill>
              <a:latin typeface="The Seasons Light" pitchFamily="2" charset="77"/>
              <a:cs typeface="Arial"/>
            </a:endParaRPr>
          </a:p>
          <a:p>
            <a:pPr algn="ctr"/>
            <a:endParaRPr lang="en-US" sz="1400" baseline="30000" dirty="0">
              <a:solidFill>
                <a:schemeClr val="bg1">
                  <a:lumMod val="75000"/>
                </a:schemeClr>
              </a:solidFill>
              <a:latin typeface="The Seasons Light" pitchFamily="2" charset="77"/>
              <a:cs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4947CCB-830F-3795-D86D-D628DC1B5BD5}"/>
              </a:ext>
            </a:extLst>
          </p:cNvPr>
          <p:cNvSpPr/>
          <p:nvPr/>
        </p:nvSpPr>
        <p:spPr>
          <a:xfrm>
            <a:off x="6122316" y="1978615"/>
            <a:ext cx="1750477" cy="138499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800" b="1" dirty="0" err="1">
                <a:solidFill>
                  <a:srgbClr val="9ADBE8"/>
                </a:solidFill>
                <a:latin typeface="The Seasons" pitchFamily="2" charset="77"/>
                <a:cs typeface="Arial"/>
              </a:rPr>
              <a:t>Éclaircit</a:t>
            </a:r>
            <a:endParaRPr lang="en-US" sz="2800" dirty="0">
              <a:solidFill>
                <a:srgbClr val="9ADBE8"/>
              </a:solidFill>
              <a:latin typeface="Calibri"/>
              <a:cs typeface="Calibri"/>
            </a:endParaRPr>
          </a:p>
          <a:p>
            <a:pPr algn="ctr"/>
            <a:r>
              <a:rPr lang="en-IE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le </a:t>
            </a:r>
            <a:r>
              <a:rPr lang="en-IE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teint</a:t>
            </a:r>
            <a:r>
              <a:rPr lang="en-IE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pour un</a:t>
            </a:r>
          </a:p>
          <a:p>
            <a:pPr algn="ctr"/>
            <a:r>
              <a:rPr lang="en-IE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éclat de jeunesse </a:t>
            </a:r>
            <a:r>
              <a:rPr lang="en-IE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régénéré</a:t>
            </a:r>
            <a:r>
              <a:rPr lang="en-IE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​*</a:t>
            </a:r>
            <a:endParaRPr lang="en-US" sz="1400" dirty="0">
              <a:solidFill>
                <a:srgbClr val="8D9196"/>
              </a:solidFill>
              <a:latin typeface="The Seasons Light" pitchFamily="2" charset="77"/>
              <a:cs typeface="Arial"/>
            </a:endParaRPr>
          </a:p>
          <a:p>
            <a:pPr algn="ctr"/>
            <a:endParaRPr lang="en-US" sz="1400" dirty="0">
              <a:solidFill>
                <a:schemeClr val="bg1">
                  <a:lumMod val="75000"/>
                </a:schemeClr>
              </a:solidFill>
              <a:latin typeface="The Seasons Light" pitchFamily="2" charset="77"/>
              <a:cs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2BCB059-C21A-929F-9B10-6DC1824BDEE2}"/>
              </a:ext>
            </a:extLst>
          </p:cNvPr>
          <p:cNvSpPr/>
          <p:nvPr/>
        </p:nvSpPr>
        <p:spPr>
          <a:xfrm>
            <a:off x="3973487" y="4062058"/>
            <a:ext cx="1808224" cy="7386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800" b="1" dirty="0">
                <a:solidFill>
                  <a:srgbClr val="9ADBE8"/>
                </a:solidFill>
                <a:latin typeface="The Seasons" pitchFamily="2" charset="77"/>
                <a:cs typeface="Arial"/>
              </a:rPr>
              <a:t>Hydrate 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24h/24, 7j/7*</a:t>
            </a:r>
            <a:endParaRPr lang="en-US" sz="2800" b="1" dirty="0">
              <a:solidFill>
                <a:srgbClr val="9ADBE8"/>
              </a:solidFill>
              <a:latin typeface="The Seasons" pitchFamily="2" charset="77"/>
              <a:cs typeface="Arial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7BD4E26-AAFB-33BE-9155-55CE3DD89B26}"/>
              </a:ext>
            </a:extLst>
          </p:cNvPr>
          <p:cNvSpPr/>
          <p:nvPr/>
        </p:nvSpPr>
        <p:spPr>
          <a:xfrm>
            <a:off x="1743632" y="3369115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116641D-DEB1-B561-C709-8B7D9DD1534A}"/>
              </a:ext>
            </a:extLst>
          </p:cNvPr>
          <p:cNvSpPr/>
          <p:nvPr/>
        </p:nvSpPr>
        <p:spPr>
          <a:xfrm>
            <a:off x="3805935" y="3369115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09FFB5E-DE87-9D59-DF20-93029381BBD8}"/>
              </a:ext>
            </a:extLst>
          </p:cNvPr>
          <p:cNvSpPr/>
          <p:nvPr/>
        </p:nvSpPr>
        <p:spPr>
          <a:xfrm>
            <a:off x="5868238" y="3369115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ubtitle 7">
            <a:extLst>
              <a:ext uri="{FF2B5EF4-FFF2-40B4-BE49-F238E27FC236}">
                <a16:creationId xmlns:a16="http://schemas.microsoft.com/office/drawing/2014/main" id="{E9BB1E53-4B9C-36E6-7887-2D17B733A9D1}"/>
              </a:ext>
            </a:extLst>
          </p:cNvPr>
          <p:cNvSpPr txBox="1">
            <a:spLocks/>
          </p:cNvSpPr>
          <p:nvPr/>
        </p:nvSpPr>
        <p:spPr>
          <a:xfrm>
            <a:off x="1865889" y="4080393"/>
            <a:ext cx="1939528" cy="1095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2800" b="1" dirty="0" err="1">
                <a:solidFill>
                  <a:srgbClr val="9ADBE8"/>
                </a:solidFill>
                <a:latin typeface="The Seasons" pitchFamily="2" charset="77"/>
                <a:cs typeface="Arial"/>
              </a:rPr>
              <a:t>Unifie</a:t>
            </a:r>
            <a:endParaRPr lang="en-US" sz="2800" b="1" dirty="0">
              <a:solidFill>
                <a:srgbClr val="9ADBE8"/>
              </a:solidFill>
              <a:latin typeface="The Seasons" pitchFamily="2" charset="77"/>
              <a:cs typeface="Arial"/>
            </a:endParaRPr>
          </a:p>
          <a:p>
            <a:pPr algn="ctr"/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le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teint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​*</a:t>
            </a:r>
            <a:r>
              <a:rPr lang="en-US" sz="1400" baseline="300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</a:t>
            </a:r>
            <a:br>
              <a:rPr lang="en-US" sz="1400" baseline="300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</a:br>
            <a:endParaRPr lang="en-US" sz="1400" baseline="30000" dirty="0">
              <a:solidFill>
                <a:srgbClr val="8D9196"/>
              </a:solidFill>
              <a:latin typeface="The Seasons Light" pitchFamily="2" charset="77"/>
              <a:cs typeface="Arial"/>
            </a:endParaRPr>
          </a:p>
          <a:p>
            <a:pPr algn="ctr"/>
            <a:endParaRPr lang="en-US" sz="1400" baseline="30000" dirty="0">
              <a:solidFill>
                <a:schemeClr val="bg1">
                  <a:lumMod val="75000"/>
                </a:schemeClr>
              </a:solidFill>
              <a:latin typeface="The Seasons Light" pitchFamily="2" charset="77"/>
              <a:cs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4B64939-0DD6-F3C6-E990-44CAB209832A}"/>
              </a:ext>
            </a:extLst>
          </p:cNvPr>
          <p:cNvSpPr/>
          <p:nvPr/>
        </p:nvSpPr>
        <p:spPr>
          <a:xfrm>
            <a:off x="6122316" y="4062058"/>
            <a:ext cx="1750477" cy="7386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800" b="1" dirty="0" err="1">
                <a:solidFill>
                  <a:srgbClr val="9ADBE8"/>
                </a:solidFill>
                <a:latin typeface="The Seasons" pitchFamily="2" charset="77"/>
                <a:cs typeface="Arial"/>
              </a:rPr>
              <a:t>Raffermit</a:t>
            </a:r>
            <a:endParaRPr lang="en-US" sz="2800" dirty="0">
              <a:solidFill>
                <a:srgbClr val="9ADBE8"/>
              </a:solidFill>
              <a:latin typeface="Calibri"/>
              <a:cs typeface="Calibri"/>
            </a:endParaRPr>
          </a:p>
          <a:p>
            <a:pPr algn="ctr"/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la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peau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​*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The Seasons Light" pitchFamily="2" charset="77"/>
              <a:cs typeface="Arial"/>
            </a:endParaRPr>
          </a:p>
        </p:txBody>
      </p:sp>
      <p:pic>
        <p:nvPicPr>
          <p:cNvPr id="53" name="Picture 52" descr="A blue drop of water&#10;&#10;Description automatically generated">
            <a:extLst>
              <a:ext uri="{FF2B5EF4-FFF2-40B4-BE49-F238E27FC236}">
                <a16:creationId xmlns:a16="http://schemas.microsoft.com/office/drawing/2014/main" id="{BFF2337A-23BE-E29E-205D-459AB99DE0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440" y="3672075"/>
            <a:ext cx="408318" cy="408318"/>
          </a:xfrm>
          <a:prstGeom prst="rect">
            <a:avLst/>
          </a:prstGeom>
        </p:spPr>
      </p:pic>
      <p:pic>
        <p:nvPicPr>
          <p:cNvPr id="55" name="Picture 54" descr="A blue cross on a black background&#10;&#10;Description automatically generated">
            <a:extLst>
              <a:ext uri="{FF2B5EF4-FFF2-40B4-BE49-F238E27FC236}">
                <a16:creationId xmlns:a16="http://schemas.microsoft.com/office/drawing/2014/main" id="{56B79FEB-5D3C-6649-0F82-88B1C18725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137" y="3672075"/>
            <a:ext cx="408318" cy="408318"/>
          </a:xfrm>
          <a:prstGeom prst="rect">
            <a:avLst/>
          </a:prstGeom>
        </p:spPr>
      </p:pic>
      <p:pic>
        <p:nvPicPr>
          <p:cNvPr id="57" name="Picture 56" descr="A green arrow pointing down&#10;&#10;Description automatically generated">
            <a:extLst>
              <a:ext uri="{FF2B5EF4-FFF2-40B4-BE49-F238E27FC236}">
                <a16:creationId xmlns:a16="http://schemas.microsoft.com/office/drawing/2014/main" id="{6F1F613E-EBBD-506E-8D9A-77C8E014B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440" y="1560541"/>
            <a:ext cx="408318" cy="408318"/>
          </a:xfrm>
          <a:prstGeom prst="rect">
            <a:avLst/>
          </a:prstGeom>
        </p:spPr>
      </p:pic>
      <p:pic>
        <p:nvPicPr>
          <p:cNvPr id="59" name="Picture 58" descr="A green leaf on a black background&#10;&#10;Description automatically generated">
            <a:extLst>
              <a:ext uri="{FF2B5EF4-FFF2-40B4-BE49-F238E27FC236}">
                <a16:creationId xmlns:a16="http://schemas.microsoft.com/office/drawing/2014/main" id="{82D8FE85-65CC-1779-165D-B7AE7F6738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756" y="1472160"/>
            <a:ext cx="585080" cy="585080"/>
          </a:xfrm>
          <a:prstGeom prst="rect">
            <a:avLst/>
          </a:prstGeom>
        </p:spPr>
      </p:pic>
      <p:pic>
        <p:nvPicPr>
          <p:cNvPr id="61" name="Picture 60" descr="A blue sun with lines in the center&#10;&#10;Description automatically generated">
            <a:extLst>
              <a:ext uri="{FF2B5EF4-FFF2-40B4-BE49-F238E27FC236}">
                <a16:creationId xmlns:a16="http://schemas.microsoft.com/office/drawing/2014/main" id="{6CBD1D89-4834-2EBB-ADB4-70C02E5247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743" y="1560541"/>
            <a:ext cx="408318" cy="408318"/>
          </a:xfrm>
          <a:prstGeom prst="rect">
            <a:avLst/>
          </a:prstGeom>
        </p:spPr>
      </p:pic>
      <p:pic>
        <p:nvPicPr>
          <p:cNvPr id="63" name="Picture 62" descr="A green arrow pointing up&#10;&#10;Description automatically generated">
            <a:extLst>
              <a:ext uri="{FF2B5EF4-FFF2-40B4-BE49-F238E27FC236}">
                <a16:creationId xmlns:a16="http://schemas.microsoft.com/office/drawing/2014/main" id="{748119E9-E046-C86C-9742-C90B44FBD1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743" y="3672075"/>
            <a:ext cx="408318" cy="4083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BE4AE9-6254-32B8-A073-A10D036196F9}"/>
              </a:ext>
            </a:extLst>
          </p:cNvPr>
          <p:cNvSpPr txBox="1"/>
          <p:nvPr/>
        </p:nvSpPr>
        <p:spPr>
          <a:xfrm>
            <a:off x="1693354" y="5807312"/>
            <a:ext cx="63182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*Source: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Regenerating System. Clinical Evaluation of the Efficacy of a Skin Care Regimen to Improve Skin Conditions.</a:t>
            </a:r>
            <a:endParaRPr lang="en-US" sz="1100" i="1" dirty="0">
              <a:solidFill>
                <a:srgbClr val="8D9196"/>
              </a:solidFill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107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E2992-0E0F-DB77-4567-FCC0472D7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14619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53336F1-A23B-640F-BA3F-2ED702E00785}"/>
              </a:ext>
            </a:extLst>
          </p:cNvPr>
          <p:cNvSpPr txBox="1">
            <a:spLocks/>
          </p:cNvSpPr>
          <p:nvPr/>
        </p:nvSpPr>
        <p:spPr>
          <a:xfrm>
            <a:off x="7536867" y="3532808"/>
            <a:ext cx="4419606" cy="9571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800" dirty="0">
                <a:solidFill>
                  <a:schemeClr val="bg1"/>
                </a:solidFill>
                <a:latin typeface="The Seasons Light" pitchFamily="2" charset="77"/>
              </a:rPr>
              <a:t>Crème </a:t>
            </a:r>
            <a:r>
              <a:rPr lang="en-US" sz="2800" dirty="0" err="1">
                <a:solidFill>
                  <a:schemeClr val="bg1"/>
                </a:solidFill>
                <a:latin typeface="The Seasons Light" pitchFamily="2" charset="77"/>
              </a:rPr>
              <a:t>revitalisante</a:t>
            </a:r>
            <a:r>
              <a:rPr lang="en-US" sz="2800" dirty="0">
                <a:solidFill>
                  <a:schemeClr val="bg1"/>
                </a:solidFill>
                <a:latin typeface="The Seasons Light" pitchFamily="2" charset="77"/>
              </a:rPr>
              <a:t> pour les </a:t>
            </a:r>
            <a:r>
              <a:rPr lang="en-US" sz="2800" dirty="0" err="1">
                <a:solidFill>
                  <a:schemeClr val="bg1"/>
                </a:solidFill>
                <a:latin typeface="The Seasons Light" pitchFamily="2" charset="77"/>
              </a:rPr>
              <a:t>yeux</a:t>
            </a:r>
            <a:r>
              <a:rPr lang="en-US" sz="2800" dirty="0">
                <a:solidFill>
                  <a:schemeClr val="bg1"/>
                </a:solidFill>
                <a:latin typeface="The Seasons Light" pitchFamily="2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he Seasons Light" pitchFamily="2" charset="77"/>
              </a:rPr>
              <a:t>Alavida</a:t>
            </a:r>
            <a:r>
              <a:rPr lang="en-US" sz="2800" dirty="0">
                <a:solidFill>
                  <a:schemeClr val="bg1"/>
                </a:solidFill>
                <a:latin typeface="The Seasons Light" pitchFamily="2" charset="77"/>
              </a:rPr>
              <a:t>​</a:t>
            </a:r>
            <a:endParaRPr lang="en-IE" sz="2800" dirty="0">
              <a:solidFill>
                <a:schemeClr val="bg1"/>
              </a:solidFill>
              <a:latin typeface="The Seasons Light" pitchFamily="2" charset="77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5D2355-2B66-4879-D123-31DDB45C7734}"/>
              </a:ext>
            </a:extLst>
          </p:cNvPr>
          <p:cNvSpPr txBox="1">
            <a:spLocks/>
          </p:cNvSpPr>
          <p:nvPr/>
        </p:nvSpPr>
        <p:spPr>
          <a:xfrm>
            <a:off x="7536867" y="4536295"/>
            <a:ext cx="3435933" cy="14713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Cette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crème pour les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yeux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infusée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de peptides de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cuivre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utilise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un mélange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d’ingrédients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puissants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,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offrant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des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propriétés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inégalées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pour aider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à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éclaircir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et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à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unifier le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teint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et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à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raffermir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la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peau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.​ </a:t>
            </a:r>
            <a:endParaRPr lang="en-IE" sz="1100" dirty="0">
              <a:solidFill>
                <a:schemeClr val="bg1"/>
              </a:solidFill>
              <a:latin typeface="Gotham Light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DEB43BE-0843-4AE7-F4C6-9EAD1DEB48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716" y="3136048"/>
            <a:ext cx="1608881" cy="14284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E48680B-54C1-0B03-4C06-328FD9E59F3E}"/>
              </a:ext>
            </a:extLst>
          </p:cNvPr>
          <p:cNvSpPr/>
          <p:nvPr/>
        </p:nvSpPr>
        <p:spPr>
          <a:xfrm>
            <a:off x="551545" y="526997"/>
            <a:ext cx="1469985" cy="1469985"/>
          </a:xfrm>
          <a:prstGeom prst="ellipse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white line drawing of a eye and a box&#10;&#10;Description automatically generated">
            <a:extLst>
              <a:ext uri="{FF2B5EF4-FFF2-40B4-BE49-F238E27FC236}">
                <a16:creationId xmlns:a16="http://schemas.microsoft.com/office/drawing/2014/main" id="{41D40EBD-1613-5DCD-DE3A-D1423598EC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08" y="898260"/>
            <a:ext cx="727458" cy="72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49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E2992-0E0F-DB77-4567-FCC0472D7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4" y="3175"/>
            <a:ext cx="12203309" cy="68516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53336F1-A23B-640F-BA3F-2ED702E00785}"/>
              </a:ext>
            </a:extLst>
          </p:cNvPr>
          <p:cNvSpPr txBox="1">
            <a:spLocks/>
          </p:cNvSpPr>
          <p:nvPr/>
        </p:nvSpPr>
        <p:spPr>
          <a:xfrm>
            <a:off x="7536867" y="3937344"/>
            <a:ext cx="3435933" cy="9719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800" dirty="0">
                <a:solidFill>
                  <a:schemeClr val="bg1"/>
                </a:solidFill>
                <a:latin typeface="The Seasons Light" pitchFamily="2" charset="77"/>
              </a:rPr>
              <a:t>Nectar </a:t>
            </a:r>
            <a:r>
              <a:rPr lang="en-US" sz="2800" dirty="0" err="1">
                <a:solidFill>
                  <a:schemeClr val="bg1"/>
                </a:solidFill>
                <a:latin typeface="The Seasons Light" pitchFamily="2" charset="77"/>
              </a:rPr>
              <a:t>hydratant</a:t>
            </a:r>
            <a:endParaRPr lang="en-US" sz="2800" dirty="0">
              <a:solidFill>
                <a:schemeClr val="bg1"/>
              </a:solidFill>
              <a:latin typeface="The Seasons Light" pitchFamily="2" charset="77"/>
            </a:endParaRPr>
          </a:p>
          <a:p>
            <a:pPr algn="l">
              <a:lnSpc>
                <a:spcPct val="100000"/>
              </a:lnSpc>
            </a:pPr>
            <a:r>
              <a:rPr lang="en-US" sz="2800" dirty="0">
                <a:solidFill>
                  <a:schemeClr val="bg1"/>
                </a:solidFill>
                <a:latin typeface="The Seasons Light" pitchFamily="2" charset="77"/>
              </a:rPr>
              <a:t>de jour​</a:t>
            </a:r>
            <a:endParaRPr lang="en-IE" sz="2800" dirty="0">
              <a:solidFill>
                <a:schemeClr val="bg1"/>
              </a:solidFill>
              <a:latin typeface="The Seasons Light" pitchFamily="2" charset="77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5D2355-2B66-4879-D123-31DDB45C7734}"/>
              </a:ext>
            </a:extLst>
          </p:cNvPr>
          <p:cNvSpPr txBox="1">
            <a:spLocks/>
          </p:cNvSpPr>
          <p:nvPr/>
        </p:nvSpPr>
        <p:spPr>
          <a:xfrm>
            <a:off x="7536867" y="4986288"/>
            <a:ext cx="3920842" cy="14713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Ce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produit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hydratant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deux-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en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-un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est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destiné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à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une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utilisation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de jour,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lorsque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votre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peau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est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exposée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aux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éléments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. Sa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consistance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légère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est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parfaite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pour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votre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routine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avant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le maquillage.</a:t>
            </a:r>
            <a:endParaRPr lang="en-IE" sz="1100" dirty="0">
              <a:solidFill>
                <a:schemeClr val="bg1"/>
              </a:solidFill>
              <a:latin typeface="Gotham Light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48BD5C5-0C57-74B4-D7F5-1EAA584A88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716" y="3561611"/>
            <a:ext cx="1608881" cy="14284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0C0C599-3753-9492-D022-2D199FF48B5F}"/>
              </a:ext>
            </a:extLst>
          </p:cNvPr>
          <p:cNvSpPr/>
          <p:nvPr/>
        </p:nvSpPr>
        <p:spPr>
          <a:xfrm>
            <a:off x="551545" y="526997"/>
            <a:ext cx="1469985" cy="1469985"/>
          </a:xfrm>
          <a:prstGeom prst="ellipse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8E4A73-0DDB-460D-F475-96EC4C5265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2811" y="812987"/>
            <a:ext cx="898003" cy="89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60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ottle with blue text&#10;&#10;Description automatically generated">
            <a:extLst>
              <a:ext uri="{FF2B5EF4-FFF2-40B4-BE49-F238E27FC236}">
                <a16:creationId xmlns:a16="http://schemas.microsoft.com/office/drawing/2014/main" id="{2BAE2992-0E0F-DB77-4567-FCC0472D7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4622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53336F1-A23B-640F-BA3F-2ED702E00785}"/>
              </a:ext>
            </a:extLst>
          </p:cNvPr>
          <p:cNvSpPr txBox="1">
            <a:spLocks/>
          </p:cNvSpPr>
          <p:nvPr/>
        </p:nvSpPr>
        <p:spPr>
          <a:xfrm>
            <a:off x="7536867" y="3870709"/>
            <a:ext cx="3435933" cy="89718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800" dirty="0">
                <a:solidFill>
                  <a:schemeClr val="bg1"/>
                </a:solidFill>
                <a:latin typeface="The Seasons Light" pitchFamily="2" charset="77"/>
              </a:rPr>
              <a:t>Crème de </a:t>
            </a:r>
            <a:r>
              <a:rPr lang="en-US" sz="2800" dirty="0" err="1">
                <a:solidFill>
                  <a:schemeClr val="bg1"/>
                </a:solidFill>
                <a:latin typeface="The Seasons Light" pitchFamily="2" charset="77"/>
              </a:rPr>
              <a:t>nuit</a:t>
            </a:r>
            <a:r>
              <a:rPr lang="en-US" sz="2800" dirty="0">
                <a:solidFill>
                  <a:schemeClr val="bg1"/>
                </a:solidFill>
                <a:latin typeface="The Seasons Light" pitchFamily="2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he Seasons Light" pitchFamily="2" charset="77"/>
              </a:rPr>
              <a:t>réparatrice</a:t>
            </a:r>
            <a:r>
              <a:rPr lang="en-US" sz="2800" dirty="0">
                <a:solidFill>
                  <a:schemeClr val="bg1"/>
                </a:solidFill>
                <a:latin typeface="The Seasons Light" pitchFamily="2" charset="77"/>
              </a:rPr>
              <a:t> </a:t>
            </a:r>
            <a:endParaRPr lang="en-IE" sz="2800" dirty="0">
              <a:solidFill>
                <a:schemeClr val="bg1"/>
              </a:solidFill>
              <a:latin typeface="The Seasons Light" pitchFamily="2" charset="77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5D2355-2B66-4879-D123-31DDB45C7734}"/>
              </a:ext>
            </a:extLst>
          </p:cNvPr>
          <p:cNvSpPr txBox="1">
            <a:spLocks/>
          </p:cNvSpPr>
          <p:nvPr/>
        </p:nvSpPr>
        <p:spPr>
          <a:xfrm>
            <a:off x="7536867" y="4852987"/>
            <a:ext cx="3044047" cy="14713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Ce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produit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hydratant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deux-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en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-un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est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destiné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à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une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utilisation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le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soir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lorsque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votre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corps se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régénère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naturellement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C’est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le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complément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idéal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du nectar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hydratant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de jour.</a:t>
            </a:r>
            <a:endParaRPr lang="en-IE" sz="1400" dirty="0">
              <a:solidFill>
                <a:schemeClr val="bg1"/>
              </a:solidFill>
              <a:latin typeface="Gotham Light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E07C7BB-A4B3-2AD7-6B29-CB8146F2A6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716" y="3429000"/>
            <a:ext cx="1608881" cy="14284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A20AC00-3C12-9FCD-082B-7701F2C80717}"/>
              </a:ext>
            </a:extLst>
          </p:cNvPr>
          <p:cNvSpPr/>
          <p:nvPr/>
        </p:nvSpPr>
        <p:spPr>
          <a:xfrm>
            <a:off x="551545" y="526997"/>
            <a:ext cx="1469985" cy="1469985"/>
          </a:xfrm>
          <a:prstGeom prst="ellipse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8E4A73-0DDB-460D-F475-96EC4C5265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2811" y="786017"/>
            <a:ext cx="898003" cy="89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637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E2992-0E0F-DB77-4567-FCC0472D7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14619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53336F1-A23B-640F-BA3F-2ED702E00785}"/>
              </a:ext>
            </a:extLst>
          </p:cNvPr>
          <p:cNvSpPr txBox="1">
            <a:spLocks/>
          </p:cNvSpPr>
          <p:nvPr/>
        </p:nvSpPr>
        <p:spPr>
          <a:xfrm>
            <a:off x="7536867" y="3968305"/>
            <a:ext cx="3435933" cy="702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800" dirty="0" err="1">
                <a:solidFill>
                  <a:schemeClr val="bg1"/>
                </a:solidFill>
                <a:latin typeface="The Seasons Light" pitchFamily="2" charset="77"/>
              </a:rPr>
              <a:t>Patchs</a:t>
            </a:r>
            <a:r>
              <a:rPr lang="en-US" sz="2800" dirty="0">
                <a:solidFill>
                  <a:schemeClr val="bg1"/>
                </a:solidFill>
                <a:latin typeface="The Seasons Light" pitchFamily="2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he Seasons Light" pitchFamily="2" charset="77"/>
              </a:rPr>
              <a:t>Alavida</a:t>
            </a:r>
            <a:endParaRPr lang="en-IE" sz="2800" dirty="0">
              <a:solidFill>
                <a:schemeClr val="bg1"/>
              </a:solidFill>
              <a:latin typeface="The Seasons Light" pitchFamily="2" charset="77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5D2355-2B66-4879-D123-31DDB45C7734}"/>
              </a:ext>
            </a:extLst>
          </p:cNvPr>
          <p:cNvSpPr txBox="1">
            <a:spLocks/>
          </p:cNvSpPr>
          <p:nvPr/>
        </p:nvSpPr>
        <p:spPr>
          <a:xfrm>
            <a:off x="7536867" y="4786537"/>
            <a:ext cx="3435933" cy="14713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Les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patchs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Alavida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exploitent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et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équilibrent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l’énergie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réparatrice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naturelle de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votre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corps pour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améliorer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l’éclat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de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votre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peau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.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À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utiliser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également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la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nuit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.</a:t>
            </a:r>
            <a:endParaRPr lang="en-IE" sz="1400" dirty="0">
              <a:solidFill>
                <a:schemeClr val="bg1"/>
              </a:solidFill>
              <a:latin typeface="Gotham Light" pitchFamily="2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8954B91-5F87-533C-5E37-03969DCB2175}"/>
              </a:ext>
            </a:extLst>
          </p:cNvPr>
          <p:cNvSpPr/>
          <p:nvPr/>
        </p:nvSpPr>
        <p:spPr>
          <a:xfrm>
            <a:off x="551545" y="526997"/>
            <a:ext cx="1469985" cy="1469985"/>
          </a:xfrm>
          <a:prstGeom prst="ellipse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8E4A73-0DDB-460D-F475-96EC4C526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536" y="824561"/>
            <a:ext cx="898003" cy="8980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7F4137-DA1A-5366-71F1-BAB53F2BA8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952" y="3749965"/>
            <a:ext cx="1608881" cy="14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946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14900</TotalTime>
  <Words>1480</Words>
  <Application>Microsoft Macintosh PowerPoint</Application>
  <PresentationFormat>Widescreen</PresentationFormat>
  <Paragraphs>254</Paragraphs>
  <Slides>25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</vt:lpstr>
      <vt:lpstr>Calibri</vt:lpstr>
      <vt:lpstr>Calibri Light</vt:lpstr>
      <vt:lpstr>Gotham Bold</vt:lpstr>
      <vt:lpstr>Gotham Book</vt:lpstr>
      <vt:lpstr>Gotham Light</vt:lpstr>
      <vt:lpstr>Gotham Medium</vt:lpstr>
      <vt:lpstr>Montserrat</vt:lpstr>
      <vt:lpstr>Montserrat Medium</vt:lpstr>
      <vt:lpstr>The Seasons</vt:lpstr>
      <vt:lpstr>The Seasons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 Science À L’intérieur</vt:lpstr>
      <vt:lpstr>Principaux ingrédients</vt:lpstr>
      <vt:lpstr>Principaux ingrédients</vt:lpstr>
      <vt:lpstr>Principaux ingrédients</vt:lpstr>
      <vt:lpstr>Principaux ingrédients</vt:lpstr>
      <vt:lpstr>Principaux ingrédients</vt:lpstr>
      <vt:lpstr>Principaux ingrédients</vt:lpstr>
      <vt:lpstr>PowerPoint Presentation</vt:lpstr>
      <vt:lpstr>De vrais résultats, de vraies histoires.</vt:lpstr>
      <vt:lpstr>De vrais résultats, de vraies histoires.</vt:lpstr>
      <vt:lpstr>PowerPoint Presentation</vt:lpstr>
      <vt:lpstr>PowerPoint Presentation</vt:lpstr>
      <vt:lpstr>L'industrie</vt:lpstr>
      <vt:lpstr>PowerPoint Presentation</vt:lpstr>
      <vt:lpstr>PowerPoint Presentation</vt:lpstr>
      <vt:lpstr>Régénérez votre peau en réinventant la façon dont vous la traitez.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Kelly</dc:creator>
  <cp:lastModifiedBy>Huei Mei Wu</cp:lastModifiedBy>
  <cp:revision>61</cp:revision>
  <dcterms:created xsi:type="dcterms:W3CDTF">2022-07-04T16:19:02Z</dcterms:created>
  <dcterms:modified xsi:type="dcterms:W3CDTF">2024-01-16T14:12:48Z</dcterms:modified>
</cp:coreProperties>
</file>